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7" r:id="rId3"/>
    <p:sldId id="268" r:id="rId4"/>
    <p:sldId id="269" r:id="rId5"/>
    <p:sldId id="270" r:id="rId6"/>
    <p:sldId id="271" r:id="rId7"/>
    <p:sldId id="272" r:id="rId8"/>
    <p:sldId id="273" r:id="rId9"/>
    <p:sldId id="274" r:id="rId10"/>
    <p:sldId id="280" r:id="rId11"/>
    <p:sldId id="275" r:id="rId12"/>
    <p:sldId id="295" r:id="rId13"/>
    <p:sldId id="278" r:id="rId14"/>
    <p:sldId id="279" r:id="rId15"/>
    <p:sldId id="282" r:id="rId16"/>
    <p:sldId id="284" r:id="rId17"/>
    <p:sldId id="285" r:id="rId18"/>
    <p:sldId id="286" r:id="rId19"/>
    <p:sldId id="287" r:id="rId20"/>
    <p:sldId id="288" r:id="rId21"/>
    <p:sldId id="289" r:id="rId22"/>
    <p:sldId id="291" r:id="rId23"/>
    <p:sldId id="290" r:id="rId24"/>
    <p:sldId id="292" r:id="rId25"/>
    <p:sldId id="293" r:id="rId26"/>
    <p:sldId id="294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4" r:id="rId35"/>
    <p:sldId id="303" r:id="rId36"/>
    <p:sldId id="305" r:id="rId37"/>
    <p:sldId id="265" r:id="rId38"/>
    <p:sldId id="257" r:id="rId39"/>
    <p:sldId id="256" r:id="rId40"/>
    <p:sldId id="258" r:id="rId41"/>
    <p:sldId id="261" r:id="rId42"/>
    <p:sldId id="262" r:id="rId43"/>
    <p:sldId id="264" r:id="rId44"/>
    <p:sldId id="263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ransformer" id="{2C6A852B-FCDD-4AE8-8320-CA75D246D190}">
          <p14:sldIdLst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80"/>
            <p14:sldId id="275"/>
            <p14:sldId id="295"/>
            <p14:sldId id="278"/>
            <p14:sldId id="279"/>
            <p14:sldId id="282"/>
            <p14:sldId id="284"/>
          </p14:sldIdLst>
        </p14:section>
        <p14:section name="GPT2" id="{9AFFA332-0792-4F20-85A2-0627079620CC}">
          <p14:sldIdLst>
            <p14:sldId id="285"/>
            <p14:sldId id="286"/>
            <p14:sldId id="287"/>
            <p14:sldId id="288"/>
            <p14:sldId id="289"/>
            <p14:sldId id="291"/>
            <p14:sldId id="290"/>
            <p14:sldId id="292"/>
            <p14:sldId id="293"/>
            <p14:sldId id="294"/>
            <p14:sldId id="296"/>
            <p14:sldId id="297"/>
            <p14:sldId id="298"/>
            <p14:sldId id="299"/>
            <p14:sldId id="300"/>
            <p14:sldId id="301"/>
            <p14:sldId id="302"/>
            <p14:sldId id="304"/>
            <p14:sldId id="303"/>
            <p14:sldId id="305"/>
          </p14:sldIdLst>
        </p14:section>
        <p14:section name="GPT-Paper-2017" id="{C127ABB2-4462-4AC8-BE42-6A0575FBEDF5}">
          <p14:sldIdLst>
            <p14:sldId id="265"/>
            <p14:sldId id="257"/>
            <p14:sldId id="256"/>
            <p14:sldId id="258"/>
            <p14:sldId id="261"/>
            <p14:sldId id="262"/>
            <p14:sldId id="264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9" d="100"/>
          <a:sy n="89" d="100"/>
        </p:scale>
        <p:origin x="4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8493F-551B-D4A1-7033-6A0D0A4E55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61381FE-F833-C75D-3123-C2B925BA39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43FC5-FBAB-6A5A-BDD3-351DE825A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83F25-F746-4DE3-8885-4E9A69539C85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EE02DD-6B45-9817-779D-EE83C337B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BE5D7C-48BE-0991-E6C1-8434C35E4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CA35-7E82-408B-BA83-279712FBB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0530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541B0-D168-702A-1CC4-E14D9CE9B8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1CE75D-385C-A8A1-60BE-F47A97FCED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DBE5C-A163-5145-6BEC-36F7C0E45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83F25-F746-4DE3-8885-4E9A69539C85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6CC75C-BBB1-B5F4-607B-46B32E499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754533-B921-2D3A-77E2-10B1E13A8C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CA35-7E82-408B-BA83-279712FBB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950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0EF0BE-79ED-C948-77AF-C70CD47662A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765526D-DA82-4166-73E8-4C92633D76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57A36B-93B9-8F10-08E6-16D9C4EE3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83F25-F746-4DE3-8885-4E9A69539C85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498A8-5194-2BD7-A1CE-0FC797C521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D0B202-A9A1-1224-FBB0-7C054A50E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CA35-7E82-408B-BA83-279712FBB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1433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5D24F-386D-3A44-93FD-9B4D45740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2572C4-033C-3045-B5B3-3B1D6177ED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6F345-88D5-944F-59F5-555A5E462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83F25-F746-4DE3-8885-4E9A69539C85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9729A-507C-51A8-21D3-1B2F99300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F296C-F395-7040-BC22-78D54E7A4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CA35-7E82-408B-BA83-279712FBB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57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370CA-6CBF-C354-DDD3-E4034156E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B9D822-59D9-5D56-CBC9-77C4BA851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1D900-22CE-7475-5427-86EB06434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83F25-F746-4DE3-8885-4E9A69539C85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AE331F-E36E-FAC4-599C-DE7080BC8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560F33-96CE-20B6-0BF4-3382A4A9F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CA35-7E82-408B-BA83-279712FBB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3732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70BAF-8A1A-AA28-2A5E-CBAB35021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C25FD6-FA7A-54B1-C2AE-7EAFC07731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3EF1CD-56C4-8A7A-D128-00F2D5644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CD47D1-BF7A-B7F7-EB9C-C2949F751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83F25-F746-4DE3-8885-4E9A69539C85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D1119E-B7FE-6ECC-8950-FCC210CA4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0B41EB-C24A-8CA0-B1FF-8368660FB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CA35-7E82-408B-BA83-279712FBB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3215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3799B-5AFE-EB8D-8DDE-009554FCC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DDB28F-D303-5BD3-E5DB-9FDEFC0A16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325D25-8B20-5630-7EB1-107AD27060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7A4F1D-AE5D-AEEB-2F02-34183EC585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95B9D0-75EC-933F-E3B5-B6E03DCF7D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D34A19E-F44D-0309-0D51-C43C177985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83F25-F746-4DE3-8885-4E9A69539C85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7C73DF-2FA5-B397-BD87-AEE3F61AD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14A6F81-C098-7DC9-8786-61F127F93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CA35-7E82-408B-BA83-279712FBB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971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47B00-8B0C-6B2E-8E70-809CD6DD7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F62CCF-45F1-095F-966B-0BC2B9026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83F25-F746-4DE3-8885-4E9A69539C85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8DD2C1-F413-C216-7A91-4FBDB9B6C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4F37CF-33AB-6EF2-F6B5-34609268B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CA35-7E82-408B-BA83-279712FBB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74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2FA52D-BE1B-C5ED-9DA8-6755A8D3A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83F25-F746-4DE3-8885-4E9A69539C85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E3EC97-DB94-5A6A-2265-CE90C5E06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19FEA-8D5E-E493-0B0F-1D551E85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CA35-7E82-408B-BA83-279712FBB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012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E44F77-A141-B5A9-FA94-B24550F0E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E5C8C6-46AF-FB69-EDBE-B9D1AE1F0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F7888A-8312-FD3B-28AF-5BF453B2D6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65D884-D421-7108-2511-A8B3CE35E8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83F25-F746-4DE3-8885-4E9A69539C85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6FEEDE-F78D-75E2-C27E-5B8D58CE5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81D7D3-C114-1CF2-9B15-85F0C8EEA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CA35-7E82-408B-BA83-279712FBB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567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2C43A-8BFC-2587-6D1B-FBDDC0F62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ED97251-826C-1E77-BD85-AB3547C58AD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3C308D-8B15-8626-3338-D3FCB7E799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C75F4F-716D-1B74-60F3-F844A0E95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83F25-F746-4DE3-8885-4E9A69539C85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FA1EF1-8DD7-728D-927F-4E2CDEC78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AC1813-AFD7-315E-8E08-0402C28A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41CA35-7E82-408B-BA83-279712FBB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9493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1E612B-54C4-9B0F-2FCD-41277BACC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D00D25-8314-D10F-E624-B829ABA77D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0037B-BD7F-59A7-C9A0-78F2391EF6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83F25-F746-4DE3-8885-4E9A69539C85}" type="datetimeFigureOut">
              <a:rPr lang="en-US" smtClean="0"/>
              <a:t>10/8/2023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D7D21-9076-C773-37CA-7CA5F05762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324846-5418-C20E-C62C-449687F2AA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41CA35-7E82-408B-BA83-279712FBB5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112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s3-us-west-2.amazonaws.com/openai-assets/research-covers/language-unsupervised/language_understanding_paper.pdf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F760C-5D3A-9460-A83F-C0EDDB7D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334" y="943094"/>
            <a:ext cx="5674024" cy="1489553"/>
          </a:xfrm>
        </p:spPr>
        <p:txBody>
          <a:bodyPr>
            <a:normAutofit/>
          </a:bodyPr>
          <a:lstStyle/>
          <a:p>
            <a:pPr algn="ctr"/>
            <a:r>
              <a:rPr lang="en-US" b="1" i="1" u="sng" dirty="0">
                <a:solidFill>
                  <a:srgbClr val="FF0000"/>
                </a:solidFill>
              </a:rPr>
              <a:t>TRANSFORMER ARCHITECTURE</a:t>
            </a:r>
          </a:p>
        </p:txBody>
      </p:sp>
      <p:pic>
        <p:nvPicPr>
          <p:cNvPr id="1026" name="Picture 2" descr="Language Modeling with nn.Transformer and torchtext — PyTorch Tutorials  2.0.1+cu117 documentation">
            <a:extLst>
              <a:ext uri="{FF2B5EF4-FFF2-40B4-BE49-F238E27FC236}">
                <a16:creationId xmlns:a16="http://schemas.microsoft.com/office/drawing/2014/main" id="{FC07D7B1-D9E4-B809-7D97-8352DBC63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202" y="0"/>
            <a:ext cx="50307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B95550-FDD6-1EDF-C064-7928624624E3}"/>
              </a:ext>
            </a:extLst>
          </p:cNvPr>
          <p:cNvSpPr txBox="1"/>
          <p:nvPr/>
        </p:nvSpPr>
        <p:spPr>
          <a:xfrm>
            <a:off x="1815526" y="2595935"/>
            <a:ext cx="3327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uses attention -&gt; boost speed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3BE654B-CBD8-93C7-E1BA-04DD3FF8E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864" y="3429000"/>
            <a:ext cx="6592222" cy="133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1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F760C-5D3A-9460-A83F-C0EDDB7D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502" y="106332"/>
            <a:ext cx="9624921" cy="1489553"/>
          </a:xfrm>
        </p:spPr>
        <p:txBody>
          <a:bodyPr>
            <a:normAutofit/>
          </a:bodyPr>
          <a:lstStyle/>
          <a:p>
            <a:pPr algn="ctr" fontAlgn="base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Self-Attention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E2FDC8F-AF1D-A204-BEF4-F5120995DC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790" y="2100006"/>
            <a:ext cx="4138019" cy="38484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35DC3B-76F5-1220-E3F0-25EB8E3559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863" y="2100005"/>
            <a:ext cx="4173347" cy="38484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E3506D-C26E-FB5F-F56B-BD6DF642456D}"/>
              </a:ext>
            </a:extLst>
          </p:cNvPr>
          <p:cNvSpPr txBox="1"/>
          <p:nvPr/>
        </p:nvSpPr>
        <p:spPr>
          <a:xfrm>
            <a:off x="1943100" y="1478613"/>
            <a:ext cx="2525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999999"/>
                </a:solidFill>
                <a:effectLst/>
                <a:latin typeface="Helvetica" panose="020B0604020202020204" pitchFamily="34" charset="0"/>
              </a:rPr>
              <a:t> one attention head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9118EF-64B0-B17A-BA99-B3BB66FF566A}"/>
              </a:ext>
            </a:extLst>
          </p:cNvPr>
          <p:cNvSpPr txBox="1"/>
          <p:nvPr/>
        </p:nvSpPr>
        <p:spPr>
          <a:xfrm>
            <a:off x="7374866" y="1461358"/>
            <a:ext cx="25253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999999"/>
                </a:solidFill>
                <a:effectLst/>
                <a:latin typeface="Helvetica" panose="020B0604020202020204" pitchFamily="34" charset="0"/>
              </a:rPr>
              <a:t> multi attention head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97230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F760C-5D3A-9460-A83F-C0EDDB7D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502" y="80453"/>
            <a:ext cx="9624921" cy="1160767"/>
          </a:xfrm>
        </p:spPr>
        <p:txBody>
          <a:bodyPr>
            <a:normAutofit/>
          </a:bodyPr>
          <a:lstStyle/>
          <a:p>
            <a:pPr algn="ctr" fontAlgn="base"/>
            <a:r>
              <a:rPr lang="en-US" b="1" dirty="0">
                <a:solidFill>
                  <a:srgbClr val="222222"/>
                </a:solidFill>
                <a:latin typeface="Helvetica Neue"/>
              </a:rPr>
              <a:t>Positional Encoding</a:t>
            </a:r>
            <a:endParaRPr lang="en-US" b="1" i="0" dirty="0">
              <a:solidFill>
                <a:srgbClr val="222222"/>
              </a:solidFill>
              <a:effectLst/>
              <a:latin typeface="Helvetica Neu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D8D478-FCE8-1039-746B-3142B036DF13}"/>
              </a:ext>
            </a:extLst>
          </p:cNvPr>
          <p:cNvSpPr txBox="1"/>
          <p:nvPr/>
        </p:nvSpPr>
        <p:spPr>
          <a:xfrm>
            <a:off x="1604513" y="1501014"/>
            <a:ext cx="94696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Adding these values to the embeddings provides meaningful distances between the embedding vectors once they’re projected into Q/K/V vectors and during dot-product attention.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42F6FD-F39A-F675-8829-C8E231A168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419" y="2407139"/>
            <a:ext cx="6149873" cy="2194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5D4313-7C7D-5E79-B82D-BFEF34722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8154" y="2209517"/>
            <a:ext cx="5377197" cy="14250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3A17F60-C605-3C28-BAC4-DD33FC95A82D}"/>
                  </a:ext>
                </a:extLst>
              </p:cNvPr>
              <p:cNvSpPr txBox="1"/>
              <p:nvPr/>
            </p:nvSpPr>
            <p:spPr>
              <a:xfrm>
                <a:off x="784628" y="4800488"/>
                <a:ext cx="10622744" cy="1797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Each dimension of the positional encoding corresponds to a sinusoid.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wavelengths form a geometric progression from 2π to 10000 · 2π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 i="1" dirty="0">
                    <a:solidFill>
                      <a:srgbClr val="FF0000"/>
                    </a:solidFill>
                  </a:rPr>
                  <a:t>Explain: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Allow the model to easily learn to attend by relative positions, since for any fixed offset k,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𝑝𝑜𝑠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can be represented as a linear function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𝑝𝑜𝑠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Allow the model to extrapolate to sequence lengths longer than the ones encountered during training.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3A17F60-C605-3C28-BAC4-DD33FC95A8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628" y="4800488"/>
                <a:ext cx="10622744" cy="1797159"/>
              </a:xfrm>
              <a:prstGeom prst="rect">
                <a:avLst/>
              </a:prstGeom>
              <a:blipFill>
                <a:blip r:embed="rId4"/>
                <a:stretch>
                  <a:fillRect l="-402" t="-1695" b="-4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5424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F760C-5D3A-9460-A83F-C0EDDB7D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502" y="106332"/>
            <a:ext cx="9624921" cy="1489553"/>
          </a:xfrm>
        </p:spPr>
        <p:txBody>
          <a:bodyPr>
            <a:normAutofit/>
          </a:bodyPr>
          <a:lstStyle/>
          <a:p>
            <a:pPr algn="ctr" fontAlgn="base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Positional Encoding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8DDFFF-E615-9C92-0A7B-B743A2C7F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403" y="2264185"/>
            <a:ext cx="5208559" cy="37750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674041-A4DC-80D5-D02B-C160C7C4D6AF}"/>
              </a:ext>
            </a:extLst>
          </p:cNvPr>
          <p:cNvSpPr txBox="1"/>
          <p:nvPr/>
        </p:nvSpPr>
        <p:spPr>
          <a:xfrm>
            <a:off x="718180" y="1578308"/>
            <a:ext cx="55470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Tensor2Tensor implementation of the Transformer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4B3A65-689C-AE98-1311-384E05D8976A}"/>
              </a:ext>
            </a:extLst>
          </p:cNvPr>
          <p:cNvSpPr txBox="1"/>
          <p:nvPr/>
        </p:nvSpPr>
        <p:spPr>
          <a:xfrm>
            <a:off x="8207314" y="1578308"/>
            <a:ext cx="1497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Paper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E18CFD-F8E8-C405-9154-472CB3BF2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962" y="2342528"/>
            <a:ext cx="6178069" cy="3670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045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F760C-5D3A-9460-A83F-C0EDDB7D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502" y="106332"/>
            <a:ext cx="9624921" cy="1489553"/>
          </a:xfrm>
        </p:spPr>
        <p:txBody>
          <a:bodyPr>
            <a:normAutofit/>
          </a:bodyPr>
          <a:lstStyle/>
          <a:p>
            <a:pPr algn="ctr" fontAlgn="base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Residuals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B3F095-186D-BF01-E633-8F391847F1A0}"/>
              </a:ext>
            </a:extLst>
          </p:cNvPr>
          <p:cNvSpPr txBox="1"/>
          <p:nvPr/>
        </p:nvSpPr>
        <p:spPr>
          <a:xfrm>
            <a:off x="1451394" y="1595885"/>
            <a:ext cx="30487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residual -&gt; add &amp; normalize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C8520CD-2B53-B4E6-201F-6668B1405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048" y="2431847"/>
            <a:ext cx="4438750" cy="39968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D02D28-4014-3DAA-9183-4C3BB1539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157" y="2534903"/>
            <a:ext cx="6628670" cy="379077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8887378-2DB9-7BE3-40B4-369538B428F1}"/>
              </a:ext>
            </a:extLst>
          </p:cNvPr>
          <p:cNvCxnSpPr>
            <a:cxnSpLocks/>
          </p:cNvCxnSpPr>
          <p:nvPr/>
        </p:nvCxnSpPr>
        <p:spPr>
          <a:xfrm>
            <a:off x="5267157" y="1388853"/>
            <a:ext cx="0" cy="50398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54B78702-C216-36FA-0DFE-97EC5BC16553}"/>
              </a:ext>
            </a:extLst>
          </p:cNvPr>
          <p:cNvSpPr txBox="1"/>
          <p:nvPr/>
        </p:nvSpPr>
        <p:spPr>
          <a:xfrm>
            <a:off x="6856563" y="1595885"/>
            <a:ext cx="40989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 sub-layers of the decoder as well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6551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F760C-5D3A-9460-A83F-C0EDDB7D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" y="0"/>
            <a:ext cx="3304766" cy="1489553"/>
          </a:xfrm>
        </p:spPr>
        <p:txBody>
          <a:bodyPr>
            <a:normAutofit/>
          </a:bodyPr>
          <a:lstStyle/>
          <a:p>
            <a:pPr algn="ctr" fontAlgn="base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Decoder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544A5F-CC36-4842-1EC5-989B5FB7C7F2}"/>
              </a:ext>
            </a:extLst>
          </p:cNvPr>
          <p:cNvSpPr txBox="1"/>
          <p:nvPr/>
        </p:nvSpPr>
        <p:spPr>
          <a:xfrm>
            <a:off x="3499317" y="-2102"/>
            <a:ext cx="913622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E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ncoder process input.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Output of the top encoder is then transformed -&gt; set of attention vectors K and V.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B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e used by each decoder in its “encoder-decoder attention” layer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H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elps the decoder focus on appropriate places in the input sequence.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694512-DF83-3AF9-F84C-8C553F1D62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26" r="11202"/>
          <a:stretch/>
        </p:blipFill>
        <p:spPr bwMode="auto">
          <a:xfrm>
            <a:off x="5521620" y="1442305"/>
            <a:ext cx="6549247" cy="394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9A63C8-53D8-D1D1-AEBF-8617C526B382}"/>
              </a:ext>
            </a:extLst>
          </p:cNvPr>
          <p:cNvSpPr txBox="1"/>
          <p:nvPr/>
        </p:nvSpPr>
        <p:spPr>
          <a:xfrm>
            <a:off x="0" y="5635230"/>
            <a:ext cx="30334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Encoding: all input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C6829E1-DCED-B66F-4134-BF2831B4E3AB}"/>
              </a:ext>
            </a:extLst>
          </p:cNvPr>
          <p:cNvSpPr txBox="1"/>
          <p:nvPr/>
        </p:nvSpPr>
        <p:spPr>
          <a:xfrm>
            <a:off x="2364584" y="6246722"/>
            <a:ext cx="49175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De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coding: each word in output -&gt; use masking</a:t>
            </a:r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455A6E9-8A76-FDE3-C9D6-37C12F6006F9}"/>
              </a:ext>
            </a:extLst>
          </p:cNvPr>
          <p:cNvCxnSpPr>
            <a:cxnSpLocks/>
          </p:cNvCxnSpPr>
          <p:nvPr/>
        </p:nvCxnSpPr>
        <p:spPr>
          <a:xfrm>
            <a:off x="2035834" y="5819896"/>
            <a:ext cx="328750" cy="4268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8" name="Picture 4">
            <a:extLst>
              <a:ext uri="{FF2B5EF4-FFF2-40B4-BE49-F238E27FC236}">
                <a16:creationId xmlns:a16="http://schemas.microsoft.com/office/drawing/2014/main" id="{8B42922A-4DB5-C4F6-4923-F4B0E479DF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139"/>
          <a:stretch/>
        </p:blipFill>
        <p:spPr bwMode="auto">
          <a:xfrm>
            <a:off x="121133" y="1442305"/>
            <a:ext cx="6314715" cy="3948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F4A72DC-01C3-5AB5-761D-3319B01CB8C6}"/>
              </a:ext>
            </a:extLst>
          </p:cNvPr>
          <p:cNvCxnSpPr>
            <a:cxnSpLocks/>
          </p:cNvCxnSpPr>
          <p:nvPr/>
        </p:nvCxnSpPr>
        <p:spPr>
          <a:xfrm>
            <a:off x="6419540" y="1442305"/>
            <a:ext cx="0" cy="40958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4406C46-BFA0-C137-55E1-EE025DA7F57D}"/>
              </a:ext>
            </a:extLst>
          </p:cNvPr>
          <p:cNvSpPr txBox="1"/>
          <p:nvPr/>
        </p:nvSpPr>
        <p:spPr>
          <a:xfrm>
            <a:off x="7610882" y="5785053"/>
            <a:ext cx="40989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Output: 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shift right -&gt; &lt;s&gt; {seq} &lt;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eos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&gt;</a:t>
            </a:r>
          </a:p>
          <a:p>
            <a:r>
              <a:rPr lang="en-US" b="1" i="1" dirty="0">
                <a:solidFill>
                  <a:srgbClr val="222222"/>
                </a:solidFill>
                <a:latin typeface="Helvetica" panose="020B0604020202020204" pitchFamily="34" charset="0"/>
              </a:rPr>
              <a:t>Masking: </a:t>
            </a:r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future positions (setting them to -inf) -&gt; </a:t>
            </a:r>
            <a:r>
              <a:rPr lang="en-US" dirty="0" err="1">
                <a:solidFill>
                  <a:srgbClr val="222222"/>
                </a:solidFill>
                <a:latin typeface="Helvetica" panose="020B0604020202020204" pitchFamily="34" charset="0"/>
              </a:rPr>
              <a:t>softmax</a:t>
            </a:r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 -&gt; ~0.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6392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F760C-5D3A-9460-A83F-C0EDDB7D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502" y="106332"/>
            <a:ext cx="9624921" cy="1489553"/>
          </a:xfrm>
        </p:spPr>
        <p:txBody>
          <a:bodyPr>
            <a:normAutofit/>
          </a:bodyPr>
          <a:lstStyle/>
          <a:p>
            <a:pPr algn="ctr" fontAlgn="base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Linear and </a:t>
            </a:r>
            <a:r>
              <a:rPr lang="en-US" b="1" i="0" dirty="0" err="1">
                <a:solidFill>
                  <a:srgbClr val="222222"/>
                </a:solidFill>
                <a:effectLst/>
                <a:latin typeface="Helvetica Neue"/>
              </a:rPr>
              <a:t>Softmax</a:t>
            </a:r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 Layer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48BCBB-0C1F-006E-6B33-D69745FBA65E}"/>
              </a:ext>
            </a:extLst>
          </p:cNvPr>
          <p:cNvSpPr txBox="1"/>
          <p:nvPr/>
        </p:nvSpPr>
        <p:spPr>
          <a:xfrm>
            <a:off x="2779861" y="1510425"/>
            <a:ext cx="68040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/>
              <a:t>Linear:</a:t>
            </a:r>
            <a:r>
              <a:rPr lang="en-US" b="1" dirty="0"/>
              <a:t> </a:t>
            </a:r>
            <a:r>
              <a:rPr lang="en-US" dirty="0"/>
              <a:t>simple fully connected neural network -&gt; much larger vector (vocab size: size of training model) (logit vector)</a:t>
            </a:r>
          </a:p>
          <a:p>
            <a:r>
              <a:rPr lang="en-US" b="1" i="1" dirty="0" err="1"/>
              <a:t>Softmax</a:t>
            </a:r>
            <a:r>
              <a:rPr lang="en-US" b="1" i="1" dirty="0"/>
              <a:t>: </a:t>
            </a:r>
            <a:r>
              <a:rPr lang="en-US" dirty="0" err="1"/>
              <a:t>probabiility</a:t>
            </a:r>
            <a:r>
              <a:rPr lang="en-US" dirty="0"/>
              <a:t> -&gt; highest.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BE603F-23BC-78B5-AC63-A804A15380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470" y="2824517"/>
            <a:ext cx="5724598" cy="353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31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F760C-5D3A-9460-A83F-C0EDDB7D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30" y="123586"/>
            <a:ext cx="11841488" cy="1058234"/>
          </a:xfrm>
        </p:spPr>
        <p:txBody>
          <a:bodyPr>
            <a:normAutofit/>
          </a:bodyPr>
          <a:lstStyle/>
          <a:p>
            <a:pPr algn="ctr" fontAlgn="base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Loss Function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6F5C16-4E66-88ED-B9E6-680448722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78" y="1339375"/>
            <a:ext cx="4784956" cy="36370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F4CACC-8A6E-C02C-6812-AC7525B13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5671" y="2555700"/>
            <a:ext cx="4810542" cy="36370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3F51B55-F028-4FA9-DFF2-085E69D41CC0}"/>
              </a:ext>
            </a:extLst>
          </p:cNvPr>
          <p:cNvSpPr txBox="1"/>
          <p:nvPr/>
        </p:nvSpPr>
        <p:spPr>
          <a:xfrm>
            <a:off x="5590066" y="1407453"/>
            <a:ext cx="64180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999999"/>
                </a:solidFill>
                <a:effectLst/>
                <a:latin typeface="Helvetica" panose="020B0604020202020204" pitchFamily="34" charset="0"/>
              </a:rPr>
              <a:t>Each position gets a little bit of probability even unlikely to be output -&gt; useful property of </a:t>
            </a:r>
            <a:r>
              <a:rPr lang="en-US" b="0" i="0" dirty="0" err="1">
                <a:solidFill>
                  <a:srgbClr val="999999"/>
                </a:solidFill>
                <a:effectLst/>
                <a:latin typeface="Helvetica" panose="020B0604020202020204" pitchFamily="34" charset="0"/>
              </a:rPr>
              <a:t>softmax</a:t>
            </a:r>
            <a:r>
              <a:rPr lang="en-US" b="0" i="0" dirty="0">
                <a:solidFill>
                  <a:srgbClr val="999999"/>
                </a:solidFill>
                <a:effectLst/>
                <a:latin typeface="Helvetica" panose="020B0604020202020204" pitchFamily="34" charset="0"/>
              </a:rPr>
              <a:t> in training process.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851B00-581F-E693-67CC-EC7D2FF953BC}"/>
              </a:ext>
            </a:extLst>
          </p:cNvPr>
          <p:cNvSpPr txBox="1"/>
          <p:nvPr/>
        </p:nvSpPr>
        <p:spPr>
          <a:xfrm>
            <a:off x="795787" y="5333958"/>
            <a:ext cx="609456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Inference: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Greedy Search: highest probability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Beam Search: less loss than, </a:t>
            </a:r>
            <a:r>
              <a:rPr lang="en-US" dirty="0" err="1"/>
              <a:t>beam_size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359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F760C-5D3A-9460-A83F-C0EDDB7D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30" y="123586"/>
            <a:ext cx="11841488" cy="1058234"/>
          </a:xfrm>
        </p:spPr>
        <p:txBody>
          <a:bodyPr>
            <a:normAutofit/>
          </a:bodyPr>
          <a:lstStyle/>
          <a:p>
            <a:pPr algn="ctr" fontAlgn="base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Language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D761EA-85C3-17F3-9BBA-3AFF3FC1D4C4}"/>
              </a:ext>
            </a:extLst>
          </p:cNvPr>
          <p:cNvSpPr txBox="1"/>
          <p:nvPr/>
        </p:nvSpPr>
        <p:spPr>
          <a:xfrm>
            <a:off x="606005" y="1625791"/>
            <a:ext cx="609456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D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ecoder-only transformer on a massive dataset, GPT-2 was trained on a massive 40GB dataset called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WebText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S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mallest: 500MBs for store all parameters.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Largest:  6.5GBs of storage space.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F3B988-64E4-118E-1803-7E96BA186B74}"/>
              </a:ext>
            </a:extLst>
          </p:cNvPr>
          <p:cNvSpPr txBox="1"/>
          <p:nvPr/>
        </p:nvSpPr>
        <p:spPr>
          <a:xfrm>
            <a:off x="536994" y="3552522"/>
            <a:ext cx="33190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ML model able to: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Look at part of a sentence.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Predict the next word.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D5FA17F-ED4F-FBC7-4918-D35C25A9E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081" y="3834953"/>
            <a:ext cx="7159925" cy="235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2526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F760C-5D3A-9460-A83F-C0EDDB7D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30" y="123586"/>
            <a:ext cx="11841488" cy="1058234"/>
          </a:xfrm>
        </p:spPr>
        <p:txBody>
          <a:bodyPr>
            <a:normAutofit/>
          </a:bodyPr>
          <a:lstStyle/>
          <a:p>
            <a:pPr algn="ctr" fontAlgn="base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Transformers for LM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D761EA-85C3-17F3-9BBA-3AFF3FC1D4C4}"/>
              </a:ext>
            </a:extLst>
          </p:cNvPr>
          <p:cNvSpPr txBox="1"/>
          <p:nvPr/>
        </p:nvSpPr>
        <p:spPr>
          <a:xfrm>
            <a:off x="606003" y="1004689"/>
            <a:ext cx="68730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Transformers (encode + decode) -&gt; success for machine translation</a:t>
            </a:r>
          </a:p>
          <a:p>
            <a:r>
              <a:rPr lang="en-US" dirty="0"/>
              <a:t>Only encode/decode -&gt; possible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9C57AF2-9ECB-584B-7DBA-78304711B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979" y="3934638"/>
            <a:ext cx="5078112" cy="23467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A662775-42A8-3F9A-0CB1-B7D8BD6F4A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667" y="2001705"/>
            <a:ext cx="6679767" cy="268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67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F760C-5D3A-9460-A83F-C0EDDB7D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30" y="123586"/>
            <a:ext cx="11841488" cy="1058234"/>
          </a:xfrm>
        </p:spPr>
        <p:txBody>
          <a:bodyPr>
            <a:normAutofit/>
          </a:bodyPr>
          <a:lstStyle/>
          <a:p>
            <a:pPr algn="ctr" fontAlgn="base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GPT2 vs BERT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D761EA-85C3-17F3-9BBA-3AFF3FC1D4C4}"/>
              </a:ext>
            </a:extLst>
          </p:cNvPr>
          <p:cNvSpPr txBox="1"/>
          <p:nvPr/>
        </p:nvSpPr>
        <p:spPr>
          <a:xfrm>
            <a:off x="606003" y="1030568"/>
            <a:ext cx="51650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New input = seq of input + [token,…] -&gt; output token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B35335C-43EA-1754-FD59-83EA2C816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1867" y="3579802"/>
            <a:ext cx="7177177" cy="2511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rrow: Curved Up 18">
            <a:extLst>
              <a:ext uri="{FF2B5EF4-FFF2-40B4-BE49-F238E27FC236}">
                <a16:creationId xmlns:a16="http://schemas.microsoft.com/office/drawing/2014/main" id="{62A832FF-91CD-17F1-4E2D-FF15B97B9021}"/>
              </a:ext>
            </a:extLst>
          </p:cNvPr>
          <p:cNvSpPr/>
          <p:nvPr/>
        </p:nvSpPr>
        <p:spPr>
          <a:xfrm flipH="1">
            <a:off x="3838754" y="1399900"/>
            <a:ext cx="1224951" cy="484493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AB337DC-BEE8-84BF-EC54-90F0ED516B08}"/>
              </a:ext>
            </a:extLst>
          </p:cNvPr>
          <p:cNvSpPr txBox="1"/>
          <p:nvPr/>
        </p:nvSpPr>
        <p:spPr>
          <a:xfrm>
            <a:off x="5348377" y="1642147"/>
            <a:ext cx="646133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auto-regression: GPT2, </a:t>
            </a:r>
            <a:r>
              <a:rPr lang="en-US" dirty="0" err="1"/>
              <a:t>TransformerXL</a:t>
            </a:r>
            <a:endParaRPr lang="en-US" dirty="0"/>
          </a:p>
          <a:p>
            <a:r>
              <a:rPr lang="en-US" dirty="0"/>
              <a:t>-&gt; BERT losing auto-regression -&gt; ability to incorporate the context on both sides of a word to gain better results </a:t>
            </a:r>
          </a:p>
          <a:p>
            <a:r>
              <a:rPr lang="en-US" dirty="0"/>
              <a:t>-&gt; </a:t>
            </a:r>
            <a:r>
              <a:rPr lang="en-US" dirty="0" err="1"/>
              <a:t>XLNet</a:t>
            </a:r>
            <a:r>
              <a:rPr lang="en-US" dirty="0"/>
              <a:t> autoregression  and finding an alternative way to incorporate the context on both sides.</a:t>
            </a:r>
          </a:p>
        </p:txBody>
      </p:sp>
    </p:spTree>
    <p:extLst>
      <p:ext uri="{BB962C8B-B14F-4D97-AF65-F5344CB8AC3E}">
        <p14:creationId xmlns:p14="http://schemas.microsoft.com/office/powerpoint/2010/main" val="2790113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F760C-5D3A-9460-A83F-C0EDDB7D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502" y="132212"/>
            <a:ext cx="9624921" cy="1489553"/>
          </a:xfrm>
        </p:spPr>
        <p:txBody>
          <a:bodyPr>
            <a:normAutofit/>
          </a:bodyPr>
          <a:lstStyle/>
          <a:p>
            <a:pPr algn="ctr" fontAlgn="base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High-Level Look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53D50C-FEF7-4735-AFED-FDD974D93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46" y="2141477"/>
            <a:ext cx="4236366" cy="2575046"/>
          </a:xfrm>
          <a:prstGeom prst="rect">
            <a:avLst/>
          </a:prstGeo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1EF154B6-2A83-63E9-11FE-9643CCEF2880}"/>
              </a:ext>
            </a:extLst>
          </p:cNvPr>
          <p:cNvSpPr/>
          <p:nvPr/>
        </p:nvSpPr>
        <p:spPr>
          <a:xfrm>
            <a:off x="4868175" y="3200399"/>
            <a:ext cx="1227826" cy="43994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7FA927-9BD5-C788-DC8E-A23E11E57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064" y="2662270"/>
            <a:ext cx="5052498" cy="151620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C8908A1-2ADA-3083-DDE9-80A89D37711B}"/>
              </a:ext>
            </a:extLst>
          </p:cNvPr>
          <p:cNvSpPr txBox="1"/>
          <p:nvPr/>
        </p:nvSpPr>
        <p:spPr>
          <a:xfrm>
            <a:off x="6549812" y="4749491"/>
            <a:ext cx="49230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N=6 -&gt; same structure but not share weights</a:t>
            </a:r>
          </a:p>
          <a:p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-self-</a:t>
            </a:r>
            <a:r>
              <a:rPr lang="en-US" dirty="0" err="1">
                <a:solidFill>
                  <a:srgbClr val="222222"/>
                </a:solidFill>
                <a:latin typeface="Helvetica" panose="020B0604020202020204" pitchFamily="34" charset="0"/>
              </a:rPr>
              <a:t>att</a:t>
            </a:r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: </a:t>
            </a:r>
            <a:r>
              <a:rPr lang="en-US" dirty="0" err="1">
                <a:solidFill>
                  <a:srgbClr val="222222"/>
                </a:solidFill>
                <a:latin typeface="Helvetica" panose="020B0604020202020204" pitchFamily="34" charset="0"/>
              </a:rPr>
              <a:t>xem</a:t>
            </a:r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Helvetica" panose="020B0604020202020204" pitchFamily="34" charset="0"/>
              </a:rPr>
              <a:t>xét</a:t>
            </a:r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Helvetica" panose="020B0604020202020204" pitchFamily="34" charset="0"/>
              </a:rPr>
              <a:t>các</a:t>
            </a:r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Helvetica" panose="020B0604020202020204" pitchFamily="34" charset="0"/>
              </a:rPr>
              <a:t>từ</a:t>
            </a:r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Helvetica" panose="020B0604020202020204" pitchFamily="34" charset="0"/>
              </a:rPr>
              <a:t>khác</a:t>
            </a:r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Helvetica" panose="020B0604020202020204" pitchFamily="34" charset="0"/>
              </a:rPr>
              <a:t>khi</a:t>
            </a:r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Helvetica" panose="020B0604020202020204" pitchFamily="34" charset="0"/>
              </a:rPr>
              <a:t>mã</a:t>
            </a:r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Helvetica" panose="020B0604020202020204" pitchFamily="34" charset="0"/>
              </a:rPr>
              <a:t>hóa</a:t>
            </a:r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 1 </a:t>
            </a:r>
            <a:r>
              <a:rPr lang="en-US" dirty="0" err="1">
                <a:solidFill>
                  <a:srgbClr val="222222"/>
                </a:solidFill>
                <a:latin typeface="Helvetica" panose="020B0604020202020204" pitchFamily="34" charset="0"/>
              </a:rPr>
              <a:t>từ</a:t>
            </a:r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17916A7-C375-3E3E-C8E0-293969331758}"/>
              </a:ext>
            </a:extLst>
          </p:cNvPr>
          <p:cNvCxnSpPr>
            <a:cxnSpLocks/>
          </p:cNvCxnSpPr>
          <p:nvPr/>
        </p:nvCxnSpPr>
        <p:spPr>
          <a:xfrm>
            <a:off x="1613140" y="4390845"/>
            <a:ext cx="517585" cy="1475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04BD0FB-5B2B-2091-D046-C5EC85A5F2B5}"/>
              </a:ext>
            </a:extLst>
          </p:cNvPr>
          <p:cNvCxnSpPr>
            <a:cxnSpLocks/>
          </p:cNvCxnSpPr>
          <p:nvPr/>
        </p:nvCxnSpPr>
        <p:spPr>
          <a:xfrm>
            <a:off x="2900282" y="4390844"/>
            <a:ext cx="2949224" cy="13025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AB50ED0-9457-CF7D-099F-D2E67DEA0CE9}"/>
              </a:ext>
            </a:extLst>
          </p:cNvPr>
          <p:cNvSpPr txBox="1"/>
          <p:nvPr/>
        </p:nvSpPr>
        <p:spPr>
          <a:xfrm>
            <a:off x="536996" y="5865961"/>
            <a:ext cx="3250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Encoder stack</a:t>
            </a:r>
          </a:p>
          <a:p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(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transformer encode blocks)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4EF3F26-7C08-5794-847D-81A585037CED}"/>
              </a:ext>
            </a:extLst>
          </p:cNvPr>
          <p:cNvSpPr txBox="1"/>
          <p:nvPr/>
        </p:nvSpPr>
        <p:spPr>
          <a:xfrm>
            <a:off x="4584017" y="5865961"/>
            <a:ext cx="317975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Decoder stack</a:t>
            </a:r>
          </a:p>
          <a:p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(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transformer decode blocks)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373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F760C-5D3A-9460-A83F-C0EDDB7D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30" y="123586"/>
            <a:ext cx="11841488" cy="1058234"/>
          </a:xfrm>
        </p:spPr>
        <p:txBody>
          <a:bodyPr>
            <a:normAutofit fontScale="90000"/>
          </a:bodyPr>
          <a:lstStyle/>
          <a:p>
            <a:pPr algn="ctr" fontAlgn="base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Evolution of the Transformer Block</a:t>
            </a:r>
            <a:b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</a:br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Decoder-only block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C46BA7-3D0A-F79C-621A-F29B4086A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78" y="1835500"/>
            <a:ext cx="4908411" cy="6507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CC651AF-D3E7-6B1A-0A6F-F780027232FF}"/>
              </a:ext>
            </a:extLst>
          </p:cNvPr>
          <p:cNvSpPr txBox="1"/>
          <p:nvPr/>
        </p:nvSpPr>
        <p:spPr>
          <a:xfrm>
            <a:off x="554930" y="1273111"/>
            <a:ext cx="4793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999999"/>
                </a:solidFill>
                <a:effectLst/>
                <a:latin typeface="Helvetica" panose="020B0604020202020204" pitchFamily="34" charset="0"/>
              </a:rPr>
              <a:t>inputs (</a:t>
            </a:r>
            <a:r>
              <a:rPr lang="en-US" b="0" i="0" dirty="0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encode</a:t>
            </a:r>
            <a:r>
              <a:rPr lang="en-US" b="0" i="0" dirty="0">
                <a:solidFill>
                  <a:srgbClr val="999999"/>
                </a:solidFill>
                <a:effectLst/>
                <a:latin typeface="Helvetica" panose="020B0604020202020204" pitchFamily="34" charset="0"/>
              </a:rPr>
              <a:t>) </a:t>
            </a:r>
            <a:r>
              <a:rPr lang="en-US" dirty="0">
                <a:solidFill>
                  <a:srgbClr val="999999"/>
                </a:solidFill>
                <a:latin typeface="Helvetica" panose="020B0604020202020204" pitchFamily="34" charset="0"/>
              </a:rPr>
              <a:t>have padding for rest of seq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806185-97F4-C8F2-0AFD-7577807E5101}"/>
              </a:ext>
            </a:extLst>
          </p:cNvPr>
          <p:cNvSpPr txBox="1"/>
          <p:nvPr/>
        </p:nvSpPr>
        <p:spPr>
          <a:xfrm>
            <a:off x="6774576" y="1419673"/>
            <a:ext cx="472443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BERT -&gt; use self-</a:t>
            </a:r>
            <a:r>
              <a:rPr lang="en-US" dirty="0" err="1"/>
              <a:t>att</a:t>
            </a:r>
            <a:r>
              <a:rPr lang="en-US" dirty="0"/>
              <a:t> -&gt; allows a position to peak at tokens to its right</a:t>
            </a:r>
          </a:p>
          <a:p>
            <a:r>
              <a:rPr lang="en-US" dirty="0"/>
              <a:t>GPT2 -&gt; use masked self-</a:t>
            </a:r>
            <a:r>
              <a:rPr lang="en-US" dirty="0" err="1"/>
              <a:t>att</a:t>
            </a:r>
            <a:r>
              <a:rPr lang="en-US" dirty="0"/>
              <a:t> -&gt; prevents _____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65E0620-9176-7FCD-789C-4F0416CA7E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941" y="3067092"/>
            <a:ext cx="6832858" cy="3067326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899AACE-D562-FBB8-AD99-90FC672C2A39}"/>
              </a:ext>
            </a:extLst>
          </p:cNvPr>
          <p:cNvCxnSpPr>
            <a:cxnSpLocks/>
          </p:cNvCxnSpPr>
          <p:nvPr/>
        </p:nvCxnSpPr>
        <p:spPr>
          <a:xfrm flipH="1">
            <a:off x="3036498" y="2223273"/>
            <a:ext cx="3807015" cy="15443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EF0ED24-B632-1AFA-3C2A-F7CFE3B7F0CE}"/>
              </a:ext>
            </a:extLst>
          </p:cNvPr>
          <p:cNvCxnSpPr/>
          <p:nvPr/>
        </p:nvCxnSpPr>
        <p:spPr>
          <a:xfrm flipH="1">
            <a:off x="5371604" y="1676940"/>
            <a:ext cx="1471909" cy="393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66F3CE9-E401-3A6C-4414-81AA6367B3A4}"/>
              </a:ext>
            </a:extLst>
          </p:cNvPr>
          <p:cNvSpPr txBox="1"/>
          <p:nvPr/>
        </p:nvSpPr>
        <p:spPr>
          <a:xfrm>
            <a:off x="7965848" y="3520380"/>
            <a:ext cx="38070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Character-Level Language Modeling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B0B9AB-9C2F-6315-DD79-53F09C49BAA5}"/>
              </a:ext>
            </a:extLst>
          </p:cNvPr>
          <p:cNvSpPr txBox="1"/>
          <p:nvPr/>
        </p:nvSpPr>
        <p:spPr>
          <a:xfrm>
            <a:off x="8718751" y="4999809"/>
            <a:ext cx="23012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Deeper Self-Attention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91FFDD5-C900-828D-6F57-23D4A28BAA05}"/>
              </a:ext>
            </a:extLst>
          </p:cNvPr>
          <p:cNvCxnSpPr>
            <a:endCxn id="24" idx="0"/>
          </p:cNvCxnSpPr>
          <p:nvPr/>
        </p:nvCxnSpPr>
        <p:spPr>
          <a:xfrm>
            <a:off x="9869355" y="4011283"/>
            <a:ext cx="0" cy="9885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48252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F760C-5D3A-9460-A83F-C0EDDB7D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30" y="123586"/>
            <a:ext cx="11841488" cy="1058234"/>
          </a:xfrm>
        </p:spPr>
        <p:txBody>
          <a:bodyPr>
            <a:normAutofit/>
          </a:bodyPr>
          <a:lstStyle/>
          <a:p>
            <a:pPr algn="ctr" fontAlgn="base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GPT2::High-look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644F6E-FA66-5594-1B31-EA213B35A0B9}"/>
              </a:ext>
            </a:extLst>
          </p:cNvPr>
          <p:cNvSpPr txBox="1"/>
          <p:nvPr/>
        </p:nvSpPr>
        <p:spPr>
          <a:xfrm>
            <a:off x="1900327" y="1829602"/>
            <a:ext cx="83740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ramble -&gt; </a:t>
            </a:r>
            <a:r>
              <a:rPr lang="en-US" b="0" i="1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generating unconditional samples -&gt; input: only </a:t>
            </a:r>
            <a:r>
              <a:rPr lang="en-US" b="0" i="0" dirty="0">
                <a:solidFill>
                  <a:srgbClr val="C7254E"/>
                </a:solidFill>
                <a:effectLst/>
                <a:latin typeface="Bitstream Vera Sans Mono"/>
              </a:rPr>
              <a:t>&lt;|</a:t>
            </a:r>
            <a:r>
              <a:rPr lang="en-US" b="0" i="0" dirty="0" err="1">
                <a:solidFill>
                  <a:srgbClr val="C7254E"/>
                </a:solidFill>
                <a:effectLst/>
                <a:latin typeface="Bitstream Vera Sans Mono"/>
              </a:rPr>
              <a:t>endoftext</a:t>
            </a:r>
            <a:r>
              <a:rPr lang="en-US" b="0" i="0" dirty="0">
                <a:solidFill>
                  <a:srgbClr val="C7254E"/>
                </a:solidFill>
                <a:effectLst/>
                <a:latin typeface="Bitstream Vera Sans Mono"/>
              </a:rPr>
              <a:t>|&gt; or &lt;s&gt;.</a:t>
            </a:r>
            <a:endParaRPr lang="en-US" b="0" i="1" dirty="0">
              <a:solidFill>
                <a:srgbClr val="222222"/>
              </a:solidFill>
              <a:effectLst/>
              <a:latin typeface="Helvetica" panose="020B0604020202020204" pitchFamily="34" charset="0"/>
            </a:endParaRP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prompt </a:t>
            </a:r>
            <a:r>
              <a:rPr lang="en-US" i="1" dirty="0">
                <a:solidFill>
                  <a:srgbClr val="222222"/>
                </a:solidFill>
                <a:latin typeface="Helvetica" panose="020B0604020202020204" pitchFamily="34" charset="0"/>
              </a:rPr>
              <a:t>-&gt; 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generating </a:t>
            </a:r>
            <a:r>
              <a:rPr lang="en-US" b="0" i="1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interactive conditional samples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543F2E-D8B1-D4FC-C153-95C52CACC9DC}"/>
              </a:ext>
            </a:extLst>
          </p:cNvPr>
          <p:cNvSpPr txBox="1"/>
          <p:nvPr/>
        </p:nvSpPr>
        <p:spPr>
          <a:xfrm>
            <a:off x="1994858" y="3123715"/>
            <a:ext cx="8374094" cy="2400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RAMBLE: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1 token (</a:t>
            </a:r>
            <a:r>
              <a:rPr lang="en-US" b="1" dirty="0">
                <a:solidFill>
                  <a:srgbClr val="FF0000"/>
                </a:solidFill>
                <a:latin typeface="Helvetica" panose="020B0604020202020204" pitchFamily="34" charset="0"/>
              </a:rPr>
              <a:t>&lt;s&gt;</a:t>
            </a:r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) -&gt; 1 path -&gt;  vector is produced along that path -&gt; scored with vocab (GPT2: </a:t>
            </a:r>
            <a:r>
              <a:rPr lang="en-US" b="1" dirty="0">
                <a:solidFill>
                  <a:srgbClr val="FF0000"/>
                </a:solidFill>
                <a:latin typeface="Helvetica" panose="020B0604020202020204" pitchFamily="34" charset="0"/>
              </a:rPr>
              <a:t>50k words</a:t>
            </a:r>
            <a:r>
              <a:rPr lang="en-US" sz="2000" dirty="0">
                <a:latin typeface="Helvetica" panose="020B0604020202020204" pitchFamily="34" charset="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</a:rPr>
              <a:t>-&gt; </a:t>
            </a:r>
            <a:r>
              <a:rPr lang="en-US" sz="2000" i="1" dirty="0">
                <a:latin typeface="Helvetica" panose="020B0604020202020204" pitchFamily="34" charset="0"/>
              </a:rPr>
              <a:t>highest probability (top-k=1) </a:t>
            </a:r>
            <a:r>
              <a:rPr lang="en-US" sz="2000" dirty="0">
                <a:latin typeface="Helvetica" panose="020B0604020202020204" pitchFamily="34" charset="0"/>
              </a:rPr>
              <a:t>-&gt; </a:t>
            </a:r>
            <a:r>
              <a:rPr lang="en-US" sz="2000" b="1" dirty="0">
                <a:solidFill>
                  <a:srgbClr val="FF0000"/>
                </a:solidFill>
                <a:latin typeface="Helvetica" panose="020B0604020202020204" pitchFamily="34" charset="0"/>
              </a:rPr>
              <a:t>the</a:t>
            </a:r>
            <a:endParaRPr lang="en-US" sz="2000" dirty="0">
              <a:latin typeface="Helvetica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Helvetica" panose="020B0604020202020204" pitchFamily="34" charset="0"/>
              </a:rPr>
              <a:t>-&gt; or </a:t>
            </a:r>
            <a:r>
              <a:rPr lang="en-US" sz="2000" i="1" dirty="0">
                <a:latin typeface="Helvetica" panose="020B0604020202020204" pitchFamily="34" charset="0"/>
              </a:rPr>
              <a:t>top-k sampling words other than the top word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>
                <a:latin typeface="Helvetica" panose="020B0604020202020204" pitchFamily="34" charset="0"/>
              </a:rPr>
              <a:t>Token output -&gt; use for input (</a:t>
            </a:r>
            <a:r>
              <a:rPr lang="en-US" b="1" dirty="0">
                <a:solidFill>
                  <a:srgbClr val="FF0000"/>
                </a:solidFill>
                <a:latin typeface="Helvetica" panose="020B0604020202020204" pitchFamily="34" charset="0"/>
              </a:rPr>
              <a:t>&lt;s&gt;, the</a:t>
            </a:r>
            <a:r>
              <a:rPr lang="en-US" dirty="0">
                <a:latin typeface="Helvetica" panose="020B0604020202020204" pitchFamily="34" charset="0"/>
              </a:rPr>
              <a:t>) -&gt; only second path is active (each layer has retained its own interpretation of 1</a:t>
            </a:r>
            <a:r>
              <a:rPr lang="en-US" baseline="30000" dirty="0">
                <a:latin typeface="Helvetica" panose="020B0604020202020204" pitchFamily="34" charset="0"/>
              </a:rPr>
              <a:t>st</a:t>
            </a:r>
            <a:r>
              <a:rPr lang="en-US" dirty="0">
                <a:latin typeface="Helvetica" panose="020B0604020202020204" pitchFamily="34" charset="0"/>
              </a:rPr>
              <a:t> token and will use it in processing 2</a:t>
            </a:r>
            <a:r>
              <a:rPr lang="en-US" baseline="30000" dirty="0">
                <a:latin typeface="Helvetica" panose="020B0604020202020204" pitchFamily="34" charset="0"/>
              </a:rPr>
              <a:t>nd</a:t>
            </a:r>
            <a:r>
              <a:rPr lang="en-US" dirty="0">
                <a:latin typeface="Helvetica" panose="020B0604020202020204" pitchFamily="34" charset="0"/>
              </a:rPr>
              <a:t> token) (not re-interpret 1</a:t>
            </a:r>
            <a:r>
              <a:rPr lang="en-US" baseline="30000" dirty="0">
                <a:latin typeface="Helvetica" panose="020B0604020202020204" pitchFamily="34" charset="0"/>
              </a:rPr>
              <a:t>st</a:t>
            </a:r>
            <a:r>
              <a:rPr lang="en-US" dirty="0">
                <a:latin typeface="Helvetica" panose="020B0604020202020204" pitchFamily="34" charset="0"/>
              </a:rPr>
              <a:t> token in light of 2</a:t>
            </a:r>
            <a:r>
              <a:rPr lang="en-US" baseline="30000" dirty="0">
                <a:latin typeface="Helvetica" panose="020B0604020202020204" pitchFamily="34" charset="0"/>
              </a:rPr>
              <a:t>nd</a:t>
            </a:r>
            <a:r>
              <a:rPr lang="en-US" dirty="0">
                <a:latin typeface="Helvetica" panose="020B0604020202020204" pitchFamily="34" charset="0"/>
              </a:rPr>
              <a:t> token)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0163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F760C-5D3A-9460-A83F-C0EDDB7D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30" y="123586"/>
            <a:ext cx="11841488" cy="1058234"/>
          </a:xfrm>
        </p:spPr>
        <p:txBody>
          <a:bodyPr>
            <a:normAutofit/>
          </a:bodyPr>
          <a:lstStyle/>
          <a:p>
            <a:pPr algn="ctr" fontAlgn="base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GPT2::Deeper-look::Token-pos-</a:t>
            </a:r>
            <a:r>
              <a:rPr lang="en-US" b="1" i="0" dirty="0" err="1">
                <a:solidFill>
                  <a:srgbClr val="222222"/>
                </a:solidFill>
                <a:effectLst/>
                <a:latin typeface="Helvetica Neue"/>
              </a:rPr>
              <a:t>emb</a:t>
            </a:r>
            <a:endParaRPr lang="en-US" b="1" i="0" dirty="0">
              <a:solidFill>
                <a:srgbClr val="222222"/>
              </a:solidFill>
              <a:effectLst/>
              <a:latin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0852DF-AC1C-3948-B4A4-B33C742D26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724" y="2091907"/>
            <a:ext cx="4810733" cy="26741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5C6B4C-ED6C-4BDA-728C-85CEC372F8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2877" y="2091906"/>
            <a:ext cx="4584967" cy="2674188"/>
          </a:xfrm>
          <a:prstGeom prst="rect">
            <a:avLst/>
          </a:prstGeom>
        </p:spPr>
      </p:pic>
      <p:sp>
        <p:nvSpPr>
          <p:cNvPr id="8" name="Plus Sign 7">
            <a:extLst>
              <a:ext uri="{FF2B5EF4-FFF2-40B4-BE49-F238E27FC236}">
                <a16:creationId xmlns:a16="http://schemas.microsoft.com/office/drawing/2014/main" id="{2B20DF39-A367-1049-512D-131EE57D8F92}"/>
              </a:ext>
            </a:extLst>
          </p:cNvPr>
          <p:cNvSpPr/>
          <p:nvPr/>
        </p:nvSpPr>
        <p:spPr>
          <a:xfrm>
            <a:off x="5785449" y="2928667"/>
            <a:ext cx="793630" cy="629729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430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F760C-5D3A-9460-A83F-C0EDDB7D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30" y="123586"/>
            <a:ext cx="11841488" cy="1058234"/>
          </a:xfrm>
        </p:spPr>
        <p:txBody>
          <a:bodyPr>
            <a:normAutofit/>
          </a:bodyPr>
          <a:lstStyle/>
          <a:p>
            <a:pPr algn="ctr" fontAlgn="base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GPT2::Deeper-look::Blocks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3C6562-E70B-02E4-2571-0F6379D42306}"/>
              </a:ext>
            </a:extLst>
          </p:cNvPr>
          <p:cNvSpPr txBox="1"/>
          <p:nvPr/>
        </p:nvSpPr>
        <p:spPr>
          <a:xfrm>
            <a:off x="1339610" y="5443101"/>
            <a:ext cx="95127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The process is identical in each block, but each block has its own weights in both self-attention and the neural network sublayers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5901B0-2CD3-903B-6AE0-4CDEA4B95DE6}"/>
              </a:ext>
            </a:extLst>
          </p:cNvPr>
          <p:cNvSpPr txBox="1"/>
          <p:nvPr/>
        </p:nvSpPr>
        <p:spPr>
          <a:xfrm>
            <a:off x="7210513" y="2299569"/>
            <a:ext cx="438730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Self-</a:t>
            </a:r>
            <a:r>
              <a:rPr lang="en-US" dirty="0" err="1"/>
              <a:t>att</a:t>
            </a:r>
            <a:r>
              <a:rPr lang="en-US" dirty="0"/>
              <a:t>: processing that word</a:t>
            </a:r>
          </a:p>
          <a:p>
            <a:r>
              <a:rPr lang="en-US" dirty="0" err="1"/>
              <a:t>Neur</a:t>
            </a:r>
            <a:r>
              <a:rPr lang="en-US" dirty="0"/>
              <a:t>-net: scores to how relevant each word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D0BA5E1-87FA-EAF0-E25F-6F10B50F2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09" y="1181820"/>
            <a:ext cx="6572210" cy="371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926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F760C-5D3A-9460-A83F-C0EDDB7D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30" y="123586"/>
            <a:ext cx="11841488" cy="1058234"/>
          </a:xfrm>
        </p:spPr>
        <p:txBody>
          <a:bodyPr>
            <a:normAutofit/>
          </a:bodyPr>
          <a:lstStyle/>
          <a:p>
            <a:pPr algn="ctr" fontAlgn="base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GPT2::Deeper-look::Self-</a:t>
            </a:r>
            <a:r>
              <a:rPr lang="en-US" b="1" i="0" dirty="0" err="1">
                <a:solidFill>
                  <a:srgbClr val="222222"/>
                </a:solidFill>
                <a:effectLst/>
                <a:latin typeface="Helvetica Neue"/>
              </a:rPr>
              <a:t>att</a:t>
            </a:r>
            <a:endParaRPr lang="en-US" b="1" i="0" dirty="0">
              <a:solidFill>
                <a:srgbClr val="222222"/>
              </a:solidFill>
              <a:effectLst/>
              <a:latin typeface="Helvetica Neue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3C6562-E70B-02E4-2571-0F6379D42306}"/>
              </a:ext>
            </a:extLst>
          </p:cNvPr>
          <p:cNvSpPr txBox="1"/>
          <p:nvPr/>
        </p:nvSpPr>
        <p:spPr>
          <a:xfrm>
            <a:off x="3841271" y="5167056"/>
            <a:ext cx="42416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Dot(Q, K) -&gt; </a:t>
            </a:r>
            <a:r>
              <a:rPr lang="en-US" b="1" i="0" dirty="0" err="1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softmax</a:t>
            </a:r>
            <a:r>
              <a:rPr lang="en-US" b="1" i="0" dirty="0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 -&gt; sum(score*V)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35901B0-2CD3-903B-6AE0-4CDEA4B95DE6}"/>
              </a:ext>
            </a:extLst>
          </p:cNvPr>
          <p:cNvSpPr txBox="1"/>
          <p:nvPr/>
        </p:nvSpPr>
        <p:spPr>
          <a:xfrm>
            <a:off x="1158456" y="1920007"/>
            <a:ext cx="1025820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Along the path of each token in the segment, includes: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Query: representation cur-word used to score against all-word (using key).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Key: label for word in segment -&gt; match in search for relevant-word.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Value: actual word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2781014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F760C-5D3A-9460-A83F-C0EDDB7D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6630" y="123586"/>
            <a:ext cx="11841488" cy="1058234"/>
          </a:xfrm>
        </p:spPr>
        <p:txBody>
          <a:bodyPr>
            <a:normAutofit/>
          </a:bodyPr>
          <a:lstStyle/>
          <a:p>
            <a:pPr algn="ctr" fontAlgn="base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GPT2::Deeper-look::Output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3C6562-E70B-02E4-2571-0F6379D42306}"/>
              </a:ext>
            </a:extLst>
          </p:cNvPr>
          <p:cNvSpPr txBox="1"/>
          <p:nvPr/>
        </p:nvSpPr>
        <p:spPr>
          <a:xfrm>
            <a:off x="3966533" y="6081456"/>
            <a:ext cx="48927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Helvetica" panose="020B0604020202020204" pitchFamily="34" charset="0"/>
              </a:rPr>
              <a:t>Use top-k=40</a:t>
            </a:r>
          </a:p>
          <a:p>
            <a:r>
              <a:rPr lang="en-US" b="1" dirty="0">
                <a:solidFill>
                  <a:srgbClr val="FF0000"/>
                </a:solidFill>
                <a:latin typeface="Helvetica" panose="020B0604020202020204" pitchFamily="34" charset="0"/>
              </a:rPr>
              <a:t>-&gt; repeat until gen 1024 or catch &lt;</a:t>
            </a:r>
            <a:r>
              <a:rPr lang="en-US" b="1" dirty="0" err="1">
                <a:solidFill>
                  <a:srgbClr val="FF0000"/>
                </a:solidFill>
                <a:latin typeface="Helvetica" panose="020B0604020202020204" pitchFamily="34" charset="0"/>
              </a:rPr>
              <a:t>eos</a:t>
            </a:r>
            <a:r>
              <a:rPr lang="en-US" b="1" dirty="0">
                <a:solidFill>
                  <a:srgbClr val="FF0000"/>
                </a:solidFill>
                <a:latin typeface="Helvetica" panose="020B0604020202020204" pitchFamily="34" charset="0"/>
              </a:rPr>
              <a:t>&gt;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F73177-3C65-75A0-B342-82CD4D91D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139" y="1181820"/>
            <a:ext cx="8931414" cy="456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050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F760C-5D3A-9460-A83F-C0EDDB7D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256" y="649797"/>
            <a:ext cx="11841488" cy="1058234"/>
          </a:xfrm>
        </p:spPr>
        <p:txBody>
          <a:bodyPr>
            <a:normAutofit/>
          </a:bodyPr>
          <a:lstStyle/>
          <a:p>
            <a:pPr algn="ctr" fontAlgn="base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Note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53EC33-1C2F-8CC7-8766-D7F41F2AEB5E}"/>
              </a:ext>
            </a:extLst>
          </p:cNvPr>
          <p:cNvSpPr txBox="1"/>
          <p:nvPr/>
        </p:nvSpPr>
        <p:spPr>
          <a:xfrm>
            <a:off x="1322570" y="2690336"/>
            <a:ext cx="1019369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GPT2 uses </a:t>
            </a:r>
            <a:r>
              <a:rPr lang="en-US" b="1" dirty="0">
                <a:solidFill>
                  <a:srgbClr val="FF0000"/>
                </a:solidFill>
              </a:rPr>
              <a:t>Byte Pair Encoding </a:t>
            </a:r>
            <a:r>
              <a:rPr lang="en-US" dirty="0"/>
              <a:t>to create the tokens in its vocabulary -&gt; token is part of word.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Training mode: </a:t>
            </a:r>
            <a:r>
              <a:rPr lang="en-US" dirty="0"/>
              <a:t>longer sequences, processing multiple tokens at once, process larger batch sizes (512).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</a:rPr>
              <a:t>Inference/evaluation mode: </a:t>
            </a:r>
            <a:r>
              <a:rPr lang="en-US" dirty="0"/>
              <a:t>processing one word at a time, batch size of one.</a:t>
            </a:r>
          </a:p>
        </p:txBody>
      </p:sp>
    </p:spTree>
    <p:extLst>
      <p:ext uri="{BB962C8B-B14F-4D97-AF65-F5344CB8AC3E}">
        <p14:creationId xmlns:p14="http://schemas.microsoft.com/office/powerpoint/2010/main" val="1426164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53EC33-1C2F-8CC7-8766-D7F41F2AEB5E}"/>
              </a:ext>
            </a:extLst>
          </p:cNvPr>
          <p:cNvSpPr txBox="1"/>
          <p:nvPr/>
        </p:nvSpPr>
        <p:spPr>
          <a:xfrm>
            <a:off x="1451966" y="2000222"/>
            <a:ext cx="1019369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Holds K &amp; V of previous tokens.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I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n next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iter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, model don’t need generate K &amp; V of pre-tokens, just reuse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6350752-0A6E-E44C-0404-CD44F642E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i="0" dirty="0">
                <a:solidFill>
                  <a:srgbClr val="666666"/>
                </a:solidFill>
                <a:effectLst/>
                <a:latin typeface="Helvetica Neue"/>
              </a:rPr>
              <a:t>Eval Time: One Token at a Time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F41F94-6DC2-6612-C05B-1678CE035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3715" y="2850987"/>
            <a:ext cx="6248912" cy="3174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950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53EC33-1C2F-8CC7-8766-D7F41F2AEB5E}"/>
              </a:ext>
            </a:extLst>
          </p:cNvPr>
          <p:cNvSpPr txBox="1"/>
          <p:nvPr/>
        </p:nvSpPr>
        <p:spPr>
          <a:xfrm>
            <a:off x="1434714" y="1594697"/>
            <a:ext cx="10193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Split QKV -&gt; reshape QKV (12, -1) -&gt; 12 head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6350752-0A6E-E44C-0404-CD44F642E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04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i="0" dirty="0">
                <a:solidFill>
                  <a:srgbClr val="666666"/>
                </a:solidFill>
                <a:effectLst/>
                <a:latin typeface="Helvetica Neue"/>
              </a:rPr>
              <a:t>Splitting attention head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7D3A257-C10D-ABED-B4C8-22E1D20D9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27" y="2379661"/>
            <a:ext cx="5653304" cy="29986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A2C4782-9571-0654-688F-736E4D563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9046" y="2379661"/>
            <a:ext cx="5455501" cy="299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6174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350752-0A6E-E44C-0404-CD44F642E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984" y="47041"/>
            <a:ext cx="5060272" cy="1325563"/>
          </a:xfrm>
        </p:spPr>
        <p:txBody>
          <a:bodyPr>
            <a:normAutofit/>
          </a:bodyPr>
          <a:lstStyle/>
          <a:p>
            <a:pPr algn="ctr"/>
            <a:r>
              <a:rPr lang="en-US" b="1" i="0" dirty="0">
                <a:solidFill>
                  <a:srgbClr val="666666"/>
                </a:solidFill>
                <a:effectLst/>
                <a:latin typeface="Helvetica Neue"/>
              </a:rPr>
              <a:t>Splitting </a:t>
            </a:r>
            <a:r>
              <a:rPr lang="en-US" b="1" i="0" dirty="0" err="1">
                <a:solidFill>
                  <a:srgbClr val="666666"/>
                </a:solidFill>
                <a:effectLst/>
                <a:latin typeface="Helvetica Neue"/>
              </a:rPr>
              <a:t>att</a:t>
            </a:r>
            <a:r>
              <a:rPr lang="en-US" b="1" i="0" dirty="0">
                <a:solidFill>
                  <a:srgbClr val="666666"/>
                </a:solidFill>
                <a:effectLst/>
                <a:latin typeface="Helvetica Neue"/>
              </a:rPr>
              <a:t>-head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686D85-7992-2EBC-5404-0DB6AAF5D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162796"/>
            <a:ext cx="4937128" cy="27888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978A4B-1EE5-4B03-5C5F-F9571DB7A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328" y="1162796"/>
            <a:ext cx="5786698" cy="279238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DE5EB5A-A915-BD69-80E4-D850827289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951675"/>
            <a:ext cx="4937128" cy="23689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4FA4842-6811-CE39-54FD-34A9516398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5329" y="3951675"/>
            <a:ext cx="4937128" cy="256030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8117D65-4374-C49D-49E0-4D07416429C4}"/>
              </a:ext>
            </a:extLst>
          </p:cNvPr>
          <p:cNvSpPr txBox="1"/>
          <p:nvPr/>
        </p:nvSpPr>
        <p:spPr>
          <a:xfrm>
            <a:off x="5467506" y="346024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4. Project: 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how to best map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concat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 self-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att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 results into a vector that feed-forward can deal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800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F760C-5D3A-9460-A83F-C0EDDB7D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502" y="132212"/>
            <a:ext cx="9624921" cy="1489553"/>
          </a:xfrm>
        </p:spPr>
        <p:txBody>
          <a:bodyPr>
            <a:normAutofit/>
          </a:bodyPr>
          <a:lstStyle/>
          <a:p>
            <a:pPr algn="ctr" fontAlgn="base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Self-Attention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3E30AF-E99E-3A84-D259-4F5E32739F1A}"/>
              </a:ext>
            </a:extLst>
          </p:cNvPr>
          <p:cNvSpPr txBox="1"/>
          <p:nvPr/>
        </p:nvSpPr>
        <p:spPr>
          <a:xfrm>
            <a:off x="839277" y="4495164"/>
            <a:ext cx="1051344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999999"/>
                </a:solidFill>
                <a:effectLst/>
                <a:latin typeface="Helvetica" panose="020B0604020202020204" pitchFamily="34" charset="0"/>
              </a:rPr>
              <a:t>word -&gt; word embedding -&gt; vector size 512</a:t>
            </a:r>
          </a:p>
          <a:p>
            <a:r>
              <a:rPr lang="en-US" dirty="0">
                <a:solidFill>
                  <a:srgbClr val="999999"/>
                </a:solidFill>
                <a:latin typeface="Helvetica" panose="020B0604020202020204" pitchFamily="34" charset="0"/>
              </a:rPr>
              <a:t>Word embedding only 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bottom-most encoder, others -&gt; output of the encoder that’s directly below</a:t>
            </a:r>
          </a:p>
          <a:p>
            <a:endParaRPr lang="en-US" dirty="0">
              <a:solidFill>
                <a:srgbClr val="222222"/>
              </a:solidFill>
              <a:latin typeface="Helvetica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self-attention -&gt; dependencies between paths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feed-forward -&gt; non</a:t>
            </a:r>
          </a:p>
          <a:p>
            <a:r>
              <a:rPr lang="en-US" dirty="0"/>
              <a:t>-&gt; parallel in feed </a:t>
            </a:r>
            <a:r>
              <a:rPr lang="en-US" dirty="0" err="1"/>
              <a:t>forwad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0BDB6C5-E644-539B-DBE7-98DC732D1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8594" y="1409176"/>
            <a:ext cx="4734358" cy="283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423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350752-0A6E-E44C-0404-CD44F642E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04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b="1" i="0" dirty="0">
                <a:solidFill>
                  <a:srgbClr val="666666"/>
                </a:solidFill>
                <a:effectLst/>
                <a:latin typeface="Helvetica Neue"/>
              </a:rPr>
              <a:t>FCNN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133871-65D2-F4AC-D21A-1CB66EA29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5410" y="1335240"/>
            <a:ext cx="5540794" cy="25030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FD3B98-1D43-CF3E-B27E-D8528075A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6951" y="4007966"/>
            <a:ext cx="5358097" cy="243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4494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350752-0A6E-E44C-0404-CD44F642E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042"/>
            <a:ext cx="10515600" cy="850106"/>
          </a:xfrm>
        </p:spPr>
        <p:txBody>
          <a:bodyPr>
            <a:normAutofit/>
          </a:bodyPr>
          <a:lstStyle/>
          <a:p>
            <a:pPr algn="ctr"/>
            <a:r>
              <a:rPr lang="en-US" b="1" i="0" dirty="0">
                <a:solidFill>
                  <a:srgbClr val="666666"/>
                </a:solidFill>
                <a:effectLst/>
                <a:latin typeface="Helvetica Neue"/>
              </a:rPr>
              <a:t>Recap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93060E-8BBD-BA83-FCC3-A28BC3D78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908" y="1391764"/>
            <a:ext cx="5103092" cy="28696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2DB6D1-6130-D9C9-5F8A-43DC8E6A9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348" y="4261395"/>
            <a:ext cx="5768212" cy="21802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257F78-FF8C-C992-36B3-D27A24349AB2}"/>
              </a:ext>
            </a:extLst>
          </p:cNvPr>
          <p:cNvSpPr txBox="1"/>
          <p:nvPr/>
        </p:nvSpPr>
        <p:spPr>
          <a:xfrm>
            <a:off x="1201228" y="959790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Model: each block -&gt; own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Ws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 + 1 pos/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emb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 matrix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E31D4FA-E3F8-6051-36FE-9FC9B6550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8560" y="2105943"/>
            <a:ext cx="5571523" cy="36772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7B6BD6B-C63B-5AE1-6F96-6B940D731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8560" y="1654563"/>
            <a:ext cx="1722269" cy="47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6254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350752-0A6E-E44C-0404-CD44F642E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042"/>
            <a:ext cx="10515600" cy="850106"/>
          </a:xfrm>
        </p:spPr>
        <p:txBody>
          <a:bodyPr>
            <a:normAutofit/>
          </a:bodyPr>
          <a:lstStyle/>
          <a:p>
            <a:pPr algn="ctr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Beyond LM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0A88DB-AA81-65DF-47F0-2BE8C6597B28}"/>
              </a:ext>
            </a:extLst>
          </p:cNvPr>
          <p:cNvSpPr txBox="1"/>
          <p:nvPr/>
        </p:nvSpPr>
        <p:spPr>
          <a:xfrm>
            <a:off x="838200" y="1199874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Machine Translation: </a:t>
            </a:r>
            <a:r>
              <a:rPr lang="en-US" i="0" dirty="0">
                <a:solidFill>
                  <a:srgbClr val="222222"/>
                </a:solidFill>
                <a:effectLst/>
                <a:latin typeface="Helvetica Neue"/>
              </a:rPr>
              <a:t>Don’t need encoder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EEA116-720D-5609-3BA5-817E1BBA6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519" y="2056834"/>
            <a:ext cx="6870962" cy="3718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2500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350752-0A6E-E44C-0404-CD44F642E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042"/>
            <a:ext cx="10515600" cy="850106"/>
          </a:xfrm>
        </p:spPr>
        <p:txBody>
          <a:bodyPr>
            <a:normAutofit/>
          </a:bodyPr>
          <a:lstStyle/>
          <a:p>
            <a:pPr algn="ctr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Beyond LM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0A88DB-AA81-65DF-47F0-2BE8C6597B28}"/>
              </a:ext>
            </a:extLst>
          </p:cNvPr>
          <p:cNvSpPr txBox="1"/>
          <p:nvPr/>
        </p:nvSpPr>
        <p:spPr>
          <a:xfrm>
            <a:off x="838200" y="1199874"/>
            <a:ext cx="7512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Summarization: 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The paper trained the model against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wikipedia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 articles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9B18FA-0922-3C98-74C5-283DB90F23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4059" y="1728334"/>
            <a:ext cx="3307367" cy="422946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6858CAF-F158-6C55-B62F-70B016208F59}"/>
              </a:ext>
            </a:extLst>
          </p:cNvPr>
          <p:cNvCxnSpPr/>
          <p:nvPr/>
        </p:nvCxnSpPr>
        <p:spPr>
          <a:xfrm flipV="1">
            <a:off x="4019909" y="2078966"/>
            <a:ext cx="1285336" cy="5434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89951E1-82EC-6B6F-EF20-244FF4472292}"/>
              </a:ext>
            </a:extLst>
          </p:cNvPr>
          <p:cNvSpPr txBox="1"/>
          <p:nvPr/>
        </p:nvSpPr>
        <p:spPr>
          <a:xfrm>
            <a:off x="5304094" y="1894300"/>
            <a:ext cx="9714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labels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027098-B8A7-E90B-BBD0-032C82225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7565" y="2795323"/>
            <a:ext cx="5916235" cy="3162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5891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350752-0A6E-E44C-0404-CD44F642E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4627"/>
            <a:ext cx="10515600" cy="850106"/>
          </a:xfrm>
        </p:spPr>
        <p:txBody>
          <a:bodyPr>
            <a:normAutofit/>
          </a:bodyPr>
          <a:lstStyle/>
          <a:p>
            <a:pPr algn="ctr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Beyond LM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0A88DB-AA81-65DF-47F0-2BE8C6597B28}"/>
              </a:ext>
            </a:extLst>
          </p:cNvPr>
          <p:cNvSpPr txBox="1"/>
          <p:nvPr/>
        </p:nvSpPr>
        <p:spPr>
          <a:xfrm>
            <a:off x="2451340" y="2019383"/>
            <a:ext cx="751217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Transfer Learning:</a:t>
            </a:r>
          </a:p>
          <a:p>
            <a:pPr fontAlgn="base"/>
            <a:endParaRPr lang="en-US" b="1" i="0" dirty="0">
              <a:solidFill>
                <a:srgbClr val="222222"/>
              </a:solidFill>
              <a:effectLst/>
              <a:latin typeface="Helvetica Neue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D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ecoder-only transformer is first pre-trained on LM.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22222"/>
              </a:solidFill>
              <a:effectLst/>
              <a:latin typeface="Helvetica" panose="020B060402020202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F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inetuned to do summarization.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US" b="0" i="0" dirty="0">
              <a:solidFill>
                <a:srgbClr val="222222"/>
              </a:solidFill>
              <a:effectLst/>
              <a:latin typeface="Helvetica" panose="020B0604020202020204" pitchFamily="34" charset="0"/>
            </a:endParaRPr>
          </a:p>
          <a:p>
            <a:pPr fontAlgn="base"/>
            <a:r>
              <a:rPr lang="en-US" b="1" i="1" dirty="0">
                <a:solidFill>
                  <a:srgbClr val="FF0000"/>
                </a:solidFill>
              </a:rPr>
              <a:t>-&gt; </a:t>
            </a:r>
            <a:r>
              <a:rPr lang="en-US" b="1" i="1" dirty="0">
                <a:solidFill>
                  <a:srgbClr val="FF0000"/>
                </a:solidFill>
                <a:effectLst/>
                <a:latin typeface="Helvetica" panose="020B0604020202020204" pitchFamily="34" charset="0"/>
              </a:rPr>
              <a:t>better results than a pre-trained encoder-decoder transformer in limited data settings.</a:t>
            </a:r>
            <a:endParaRPr lang="en-US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68533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350752-0A6E-E44C-0404-CD44F642E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042"/>
            <a:ext cx="10515600" cy="850106"/>
          </a:xfrm>
        </p:spPr>
        <p:txBody>
          <a:bodyPr>
            <a:normAutofit/>
          </a:bodyPr>
          <a:lstStyle/>
          <a:p>
            <a:pPr algn="ctr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Beyond LM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0A88DB-AA81-65DF-47F0-2BE8C6597B28}"/>
              </a:ext>
            </a:extLst>
          </p:cNvPr>
          <p:cNvSpPr txBox="1"/>
          <p:nvPr/>
        </p:nvSpPr>
        <p:spPr>
          <a:xfrm>
            <a:off x="838200" y="897148"/>
            <a:ext cx="97464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Music Generation: 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 “Music Modeling” is just like language modeling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/>
              <a:t>Learn music in an unsupervised way -&gt; sample outputs (rambling).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dirty="0" err="1"/>
              <a:t>Eg</a:t>
            </a:r>
            <a:r>
              <a:rPr lang="en-US" dirty="0"/>
              <a:t>: piano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dirty="0"/>
              <a:t>Have to represent: notes, velocity, how hard the piano key is pressed.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dirty="0"/>
              <a:t>Performance: series of 1-hot </a:t>
            </a:r>
            <a:r>
              <a:rPr lang="en-US" dirty="0" err="1"/>
              <a:t>vec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D52697-BF55-DDBA-E9CA-1248DC04FE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4041" y="2431670"/>
            <a:ext cx="6823494" cy="24025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4E29B1-C61D-8EA4-707E-DC0FAFE51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045" y="4891388"/>
            <a:ext cx="8969517" cy="176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06734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6350752-0A6E-E44C-0404-CD44F642ED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042"/>
            <a:ext cx="10515600" cy="850106"/>
          </a:xfrm>
        </p:spPr>
        <p:txBody>
          <a:bodyPr>
            <a:normAutofit/>
          </a:bodyPr>
          <a:lstStyle/>
          <a:p>
            <a:pPr algn="ctr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Beyond LM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60A88DB-AA81-65DF-47F0-2BE8C6597B28}"/>
              </a:ext>
            </a:extLst>
          </p:cNvPr>
          <p:cNvSpPr txBox="1"/>
          <p:nvPr/>
        </p:nvSpPr>
        <p:spPr>
          <a:xfrm>
            <a:off x="1338532" y="1860993"/>
            <a:ext cx="27158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Music Generation: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4E2212-06B8-2A0D-0E65-C48D9F9A5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7944" y="990423"/>
            <a:ext cx="5260675" cy="236764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E04A494-329D-19AD-C0D1-542F5FF4BA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240" y="3563503"/>
            <a:ext cx="6342003" cy="289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233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F760C-5D3A-9460-A83F-C0EDDB7D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99" y="1210514"/>
            <a:ext cx="10515600" cy="4284513"/>
          </a:xfrm>
        </p:spPr>
        <p:txBody>
          <a:bodyPr/>
          <a:lstStyle/>
          <a:p>
            <a:pPr algn="ctr"/>
            <a:r>
              <a:rPr lang="en-US" b="1" dirty="0">
                <a:solidFill>
                  <a:srgbClr val="FF0000"/>
                </a:solidFill>
              </a:rPr>
              <a:t>Paper: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hlinkClick r:id="rId2"/>
              </a:rPr>
              <a:t>Improving Language Understanding by Generative Pre-Training</a:t>
            </a:r>
            <a:br>
              <a:rPr lang="en-US" dirty="0"/>
            </a:br>
            <a:r>
              <a:rPr lang="en-US" sz="3600" i="1" dirty="0"/>
              <a:t>OpenAI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1239292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6E5CE-92E2-D357-D4BF-9603D6B184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4600" y="255588"/>
            <a:ext cx="6981825" cy="687387"/>
          </a:xfrm>
        </p:spPr>
        <p:txBody>
          <a:bodyPr>
            <a:normAutofit fontScale="90000"/>
          </a:bodyPr>
          <a:lstStyle/>
          <a:p>
            <a:r>
              <a:rPr lang="en-US" dirty="0"/>
              <a:t>Abstract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F01571-3D61-6BF3-C867-56B814CD5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2128" y="1324664"/>
            <a:ext cx="5782574" cy="1004468"/>
          </a:xfrm>
        </p:spPr>
        <p:txBody>
          <a:bodyPr/>
          <a:lstStyle/>
          <a:p>
            <a:r>
              <a:rPr lang="en-US" dirty="0"/>
              <a:t>large unlabeled text corpora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C5655B11-7A56-4DFB-B44E-A684F794A06C}"/>
              </a:ext>
            </a:extLst>
          </p:cNvPr>
          <p:cNvSpPr/>
          <p:nvPr/>
        </p:nvSpPr>
        <p:spPr>
          <a:xfrm>
            <a:off x="3477881" y="2102944"/>
            <a:ext cx="474453" cy="13543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DF9B131-6873-0A76-8CB7-D0D4F13DC849}"/>
              </a:ext>
            </a:extLst>
          </p:cNvPr>
          <p:cNvSpPr txBox="1">
            <a:spLocks/>
          </p:cNvSpPr>
          <p:nvPr/>
        </p:nvSpPr>
        <p:spPr>
          <a:xfrm>
            <a:off x="874143" y="4194385"/>
            <a:ext cx="5782574" cy="10044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challenging for discriminatively trained models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4A1976-76B1-62AC-E6E6-1F213DEA83DB}"/>
              </a:ext>
            </a:extLst>
          </p:cNvPr>
          <p:cNvSpPr txBox="1"/>
          <p:nvPr/>
        </p:nvSpPr>
        <p:spPr>
          <a:xfrm>
            <a:off x="6883160" y="1337498"/>
            <a:ext cx="60945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generative pre-training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6154126E-9CFB-797D-B6BA-91FA002EA4A2}"/>
              </a:ext>
            </a:extLst>
          </p:cNvPr>
          <p:cNvSpPr/>
          <p:nvPr/>
        </p:nvSpPr>
        <p:spPr>
          <a:xfrm>
            <a:off x="8021130" y="2168018"/>
            <a:ext cx="474453" cy="135434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294A53-0092-D9F0-3338-06741D409E22}"/>
              </a:ext>
            </a:extLst>
          </p:cNvPr>
          <p:cNvSpPr txBox="1"/>
          <p:nvPr/>
        </p:nvSpPr>
        <p:spPr>
          <a:xfrm>
            <a:off x="6883160" y="4234954"/>
            <a:ext cx="60945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discriminative fine-tuning</a:t>
            </a:r>
          </a:p>
          <a:p>
            <a:r>
              <a:rPr lang="en-US" sz="1600" i="1" dirty="0">
                <a:solidFill>
                  <a:srgbClr val="FF0000"/>
                </a:solidFill>
              </a:rPr>
              <a:t>(task-aware input transformations during fine-tuning)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4AD714A-4205-227F-2598-C1269015FA7D}"/>
              </a:ext>
            </a:extLst>
          </p:cNvPr>
          <p:cNvCxnSpPr/>
          <p:nvPr/>
        </p:nvCxnSpPr>
        <p:spPr>
          <a:xfrm>
            <a:off x="4934309" y="2605177"/>
            <a:ext cx="219973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E87668C9-5BC6-8698-4F67-832821034427}"/>
              </a:ext>
            </a:extLst>
          </p:cNvPr>
          <p:cNvSpPr txBox="1"/>
          <p:nvPr/>
        </p:nvSpPr>
        <p:spPr>
          <a:xfrm>
            <a:off x="3165895" y="5433713"/>
            <a:ext cx="821234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absolute improvements of 8.9% on commonsense reasoning (Stories Cloze Test)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5.7% on question answering (RACE)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1.5% on textual entailment (</a:t>
            </a:r>
            <a:r>
              <a:rPr lang="en-US" dirty="0" err="1"/>
              <a:t>MultiNLI</a:t>
            </a:r>
            <a:r>
              <a:rPr lang="en-US" dirty="0"/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2421529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6E5CE-92E2-D357-D4BF-9603D6B184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4600" y="255588"/>
            <a:ext cx="6981825" cy="687387"/>
          </a:xfrm>
        </p:spPr>
        <p:txBody>
          <a:bodyPr>
            <a:normAutofit fontScale="90000"/>
          </a:bodyPr>
          <a:lstStyle/>
          <a:p>
            <a:r>
              <a:rPr lang="en-US" dirty="0"/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F01571-3D61-6BF3-C867-56B814CD5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2835" y="1307921"/>
            <a:ext cx="4153856" cy="2315683"/>
          </a:xfrm>
        </p:spPr>
        <p:txBody>
          <a:bodyPr>
            <a:normAutofit fontScale="77500" lnSpcReduction="20000"/>
          </a:bodyPr>
          <a:lstStyle/>
          <a:p>
            <a:pPr algn="l"/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ko </a:t>
            </a:r>
            <a:r>
              <a:rPr lang="en-US" dirty="0" err="1"/>
              <a:t>nhãn</a:t>
            </a:r>
            <a:r>
              <a:rPr lang="en-US" dirty="0"/>
              <a:t>:</a:t>
            </a:r>
          </a:p>
          <a:p>
            <a:pPr algn="l"/>
            <a:r>
              <a:rPr lang="en-US" dirty="0"/>
              <a:t>-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vb</a:t>
            </a:r>
            <a:r>
              <a:rPr lang="en-US" dirty="0"/>
              <a:t> </a:t>
            </a:r>
            <a:r>
              <a:rPr lang="en-US" dirty="0" err="1"/>
              <a:t>thô</a:t>
            </a:r>
            <a:r>
              <a:rPr lang="en-US" dirty="0"/>
              <a:t> -&gt; </a:t>
            </a:r>
            <a:r>
              <a:rPr lang="en-US" dirty="0" err="1"/>
              <a:t>giảm</a:t>
            </a:r>
            <a:r>
              <a:rPr lang="en-US" dirty="0"/>
              <a:t> </a:t>
            </a:r>
            <a:r>
              <a:rPr lang="en-US" dirty="0" err="1"/>
              <a:t>phụ</a:t>
            </a:r>
            <a:r>
              <a:rPr lang="en-US" dirty="0"/>
              <a:t> </a:t>
            </a:r>
            <a:r>
              <a:rPr lang="en-US" dirty="0" err="1"/>
              <a:t>thuộc</a:t>
            </a:r>
            <a:r>
              <a:rPr lang="en-US" dirty="0"/>
              <a:t> </a:t>
            </a:r>
            <a:r>
              <a:rPr lang="en-US" dirty="0" err="1"/>
              <a:t>học</a:t>
            </a:r>
            <a:r>
              <a:rPr lang="en-US" dirty="0"/>
              <a:t> </a:t>
            </a:r>
            <a:r>
              <a:rPr lang="en-US" dirty="0" err="1"/>
              <a:t>gs</a:t>
            </a:r>
            <a:endParaRPr lang="en-US" dirty="0"/>
          </a:p>
          <a:p>
            <a:pPr marL="342900" indent="-342900" algn="l">
              <a:buFontTx/>
              <a:buChar char="-"/>
            </a:pPr>
            <a:r>
              <a:rPr lang="en-US" dirty="0" err="1"/>
              <a:t>Tận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nguyên</a:t>
            </a:r>
            <a:r>
              <a:rPr lang="en-US" dirty="0"/>
              <a:t> </a:t>
            </a:r>
            <a:r>
              <a:rPr lang="en-US" dirty="0" err="1"/>
              <a:t>lớn</a:t>
            </a:r>
            <a:r>
              <a:rPr lang="en-US" dirty="0"/>
              <a:t>.</a:t>
            </a:r>
          </a:p>
          <a:p>
            <a:pPr marL="342900" indent="-342900" algn="l">
              <a:buFontTx/>
              <a:buChar char="-"/>
            </a:pPr>
            <a:r>
              <a:rPr lang="en-US" dirty="0" err="1"/>
              <a:t>Tăng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suất</a:t>
            </a:r>
            <a:r>
              <a:rPr lang="en-US" dirty="0"/>
              <a:t>.</a:t>
            </a:r>
          </a:p>
          <a:p>
            <a:pPr algn="l"/>
            <a:r>
              <a:rPr lang="en-US" dirty="0"/>
              <a:t>-&gt; </a:t>
            </a:r>
            <a:r>
              <a:rPr lang="en-US" dirty="0" err="1"/>
              <a:t>thách</a:t>
            </a:r>
            <a:r>
              <a:rPr lang="en-US" dirty="0"/>
              <a:t> </a:t>
            </a:r>
            <a:r>
              <a:rPr lang="en-US" dirty="0" err="1"/>
              <a:t>thức</a:t>
            </a:r>
            <a:r>
              <a:rPr lang="en-US" dirty="0"/>
              <a:t>:</a:t>
            </a:r>
          </a:p>
          <a:p>
            <a:pPr marL="800100" lvl="1" indent="-342900" algn="l">
              <a:buFontTx/>
              <a:buChar char="-"/>
            </a:pPr>
            <a:r>
              <a:rPr lang="en-US" dirty="0"/>
              <a:t>Ko </a:t>
            </a:r>
            <a:r>
              <a:rPr lang="en-US" dirty="0" err="1"/>
              <a:t>rõ</a:t>
            </a:r>
            <a:r>
              <a:rPr lang="en-US" dirty="0"/>
              <a:t>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ưu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transfer</a:t>
            </a:r>
          </a:p>
          <a:p>
            <a:pPr marL="800100" lvl="1" indent="-342900" algn="l">
              <a:buFontTx/>
              <a:buChar char="-"/>
            </a:pPr>
            <a:r>
              <a:rPr lang="en-US" dirty="0"/>
              <a:t>Ko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hiệu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-&gt; target task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DF9B131-6873-0A76-8CB7-D0D4F13DC849}"/>
              </a:ext>
            </a:extLst>
          </p:cNvPr>
          <p:cNvSpPr txBox="1">
            <a:spLocks/>
          </p:cNvSpPr>
          <p:nvPr/>
        </p:nvSpPr>
        <p:spPr>
          <a:xfrm>
            <a:off x="2859902" y="1307921"/>
            <a:ext cx="10404174" cy="1909734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0" i="0" dirty="0">
                <a:effectLst/>
                <a:latin typeface="-apple-system"/>
              </a:rPr>
              <a:t>semi-supervised = </a:t>
            </a:r>
          </a:p>
          <a:p>
            <a:r>
              <a:rPr lang="en-US" b="0" i="0" dirty="0">
                <a:effectLst/>
                <a:latin typeface="-apple-system"/>
              </a:rPr>
              <a:t>unsupervised pre-training (language modeling objective -&gt; </a:t>
            </a:r>
            <a:r>
              <a:rPr lang="en-US" b="0" i="0" dirty="0" err="1">
                <a:effectLst/>
                <a:latin typeface="-apple-system"/>
              </a:rPr>
              <a:t>học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tham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số</a:t>
            </a:r>
            <a:r>
              <a:rPr lang="en-US" b="0" i="0" dirty="0">
                <a:effectLst/>
                <a:latin typeface="-apple-system"/>
              </a:rPr>
              <a:t>)</a:t>
            </a:r>
          </a:p>
          <a:p>
            <a:r>
              <a:rPr lang="en-US" b="0" i="0" dirty="0">
                <a:effectLst/>
                <a:latin typeface="-apple-system"/>
              </a:rPr>
              <a:t>+</a:t>
            </a:r>
          </a:p>
          <a:p>
            <a:r>
              <a:rPr lang="en-US" b="0" i="0" dirty="0">
                <a:effectLst/>
                <a:latin typeface="-apple-system"/>
              </a:rPr>
              <a:t> supervised fine-tuning (corresponding supervised objective -&gt; target task -&gt; adapt </a:t>
            </a:r>
            <a:r>
              <a:rPr lang="en-US" b="0" i="0" dirty="0" err="1">
                <a:effectLst/>
                <a:latin typeface="-apple-system"/>
              </a:rPr>
              <a:t>tham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số</a:t>
            </a:r>
            <a:r>
              <a:rPr lang="en-US" b="0" i="0" dirty="0">
                <a:effectLst/>
                <a:latin typeface="-apple-system"/>
              </a:rPr>
              <a:t>)</a:t>
            </a:r>
          </a:p>
          <a:p>
            <a:endParaRPr lang="en-US" dirty="0">
              <a:latin typeface="-apple-system"/>
            </a:endParaRPr>
          </a:p>
          <a:p>
            <a:r>
              <a:rPr lang="en-US" b="0" i="0" dirty="0">
                <a:effectLst/>
                <a:latin typeface="-apple-system"/>
              </a:rPr>
              <a:t>task-specific input ad</a:t>
            </a:r>
            <a:r>
              <a:rPr lang="en-US" b="0" dirty="0">
                <a:effectLst/>
                <a:latin typeface="-apple-system"/>
              </a:rPr>
              <a:t>aptat</a:t>
            </a:r>
            <a:r>
              <a:rPr lang="en-US" b="0" i="0" dirty="0">
                <a:effectLst/>
                <a:latin typeface="-apple-system"/>
              </a:rPr>
              <a:t>ions - &gt;fine-tune </a:t>
            </a:r>
            <a:r>
              <a:rPr lang="en-US" b="0" i="0" dirty="0" err="1">
                <a:effectLst/>
                <a:latin typeface="-apple-system"/>
              </a:rPr>
              <a:t>hiệu</a:t>
            </a:r>
            <a:r>
              <a:rPr lang="en-US" b="0" i="0" dirty="0">
                <a:effectLst/>
                <a:latin typeface="-apple-system"/>
              </a:rPr>
              <a:t> </a:t>
            </a:r>
            <a:r>
              <a:rPr lang="en-US" b="0" i="0" dirty="0" err="1">
                <a:effectLst/>
                <a:latin typeface="-apple-system"/>
              </a:rPr>
              <a:t>quả</a:t>
            </a:r>
            <a:r>
              <a:rPr lang="en-US" b="0" i="0" dirty="0">
                <a:effectLst/>
                <a:highlight>
                  <a:srgbClr val="FF0000"/>
                </a:highlight>
                <a:latin typeface="-apple-system"/>
              </a:rPr>
              <a:t>, </a:t>
            </a:r>
            <a:r>
              <a:rPr lang="en-US" b="0" i="0" dirty="0" err="1">
                <a:effectLst/>
                <a:highlight>
                  <a:srgbClr val="FF0000"/>
                </a:highlight>
                <a:latin typeface="-apple-system"/>
              </a:rPr>
              <a:t>ít</a:t>
            </a:r>
            <a:r>
              <a:rPr lang="en-US" b="0" i="0" dirty="0">
                <a:effectLst/>
                <a:highlight>
                  <a:srgbClr val="FF0000"/>
                </a:highlight>
                <a:latin typeface="-apple-system"/>
              </a:rPr>
              <a:t> </a:t>
            </a:r>
            <a:r>
              <a:rPr lang="en-US" b="0" i="0" dirty="0" err="1">
                <a:effectLst/>
                <a:highlight>
                  <a:srgbClr val="FF0000"/>
                </a:highlight>
                <a:latin typeface="-apple-system"/>
              </a:rPr>
              <a:t>thay</a:t>
            </a:r>
            <a:r>
              <a:rPr lang="en-US" b="0" i="0" dirty="0">
                <a:effectLst/>
                <a:highlight>
                  <a:srgbClr val="FF0000"/>
                </a:highlight>
                <a:latin typeface="-apple-system"/>
              </a:rPr>
              <a:t> </a:t>
            </a:r>
            <a:r>
              <a:rPr lang="en-US" b="0" i="0" dirty="0" err="1">
                <a:effectLst/>
                <a:highlight>
                  <a:srgbClr val="FF0000"/>
                </a:highlight>
                <a:latin typeface="-apple-system"/>
              </a:rPr>
              <a:t>đổi</a:t>
            </a:r>
            <a:r>
              <a:rPr lang="en-US" b="0" i="0" dirty="0">
                <a:effectLst/>
                <a:highlight>
                  <a:srgbClr val="FF0000"/>
                </a:highlight>
                <a:latin typeface="-apple-system"/>
              </a:rPr>
              <a:t> pre-trained</a:t>
            </a:r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294A53-0092-D9F0-3338-06741D409E22}"/>
              </a:ext>
            </a:extLst>
          </p:cNvPr>
          <p:cNvSpPr txBox="1"/>
          <p:nvPr/>
        </p:nvSpPr>
        <p:spPr>
          <a:xfrm>
            <a:off x="1967427" y="3990085"/>
            <a:ext cx="60945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LSTM -&gt; short range </a:t>
            </a:r>
            <a:r>
              <a:rPr lang="en-US" sz="2400" dirty="0" err="1">
                <a:solidFill>
                  <a:srgbClr val="FF0000"/>
                </a:solidFill>
              </a:rPr>
              <a:t>về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cấu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trúc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ngôn</a:t>
            </a:r>
            <a:r>
              <a:rPr lang="en-US" sz="2400" dirty="0">
                <a:solidFill>
                  <a:srgbClr val="FF0000"/>
                </a:solidFill>
              </a:rPr>
              <a:t> </a:t>
            </a:r>
            <a:r>
              <a:rPr lang="en-US" sz="2400" dirty="0" err="1">
                <a:solidFill>
                  <a:srgbClr val="FF0000"/>
                </a:solidFill>
              </a:rPr>
              <a:t>ngữ</a:t>
            </a: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Transformer -&gt; long-term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7423C1-EB6E-BE34-AADB-1F975654D2F8}"/>
              </a:ext>
            </a:extLst>
          </p:cNvPr>
          <p:cNvSpPr txBox="1"/>
          <p:nvPr/>
        </p:nvSpPr>
        <p:spPr>
          <a:xfrm>
            <a:off x="3804082" y="4949914"/>
            <a:ext cx="663161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effectLst/>
                <a:latin typeface="-apple-system"/>
              </a:rPr>
              <a:t>-     language understanding tasks</a:t>
            </a:r>
          </a:p>
          <a:p>
            <a:pPr marL="285750" indent="-285750">
              <a:buFontTx/>
              <a:buChar char="-"/>
            </a:pPr>
            <a:r>
              <a:rPr lang="en-US" b="0" i="0" dirty="0">
                <a:effectLst/>
                <a:latin typeface="-apple-system"/>
              </a:rPr>
              <a:t>natural language inference</a:t>
            </a:r>
            <a:endParaRPr lang="en-US" dirty="0">
              <a:latin typeface="-apple-system"/>
            </a:endParaRPr>
          </a:p>
          <a:p>
            <a:pPr marL="285750" indent="-285750">
              <a:buFontTx/>
              <a:buChar char="-"/>
            </a:pPr>
            <a:r>
              <a:rPr lang="en-US" b="0" i="0" dirty="0">
                <a:effectLst/>
                <a:latin typeface="-apple-system"/>
              </a:rPr>
              <a:t>question answering</a:t>
            </a:r>
            <a:endParaRPr lang="en-US" dirty="0">
              <a:latin typeface="-apple-system"/>
            </a:endParaRPr>
          </a:p>
          <a:p>
            <a:pPr marL="285750" indent="-285750">
              <a:buFontTx/>
              <a:buChar char="-"/>
            </a:pPr>
            <a:r>
              <a:rPr lang="en-US" b="0" i="0" dirty="0">
                <a:effectLst/>
                <a:latin typeface="-apple-system"/>
              </a:rPr>
              <a:t>semantic similarity, and text classification.</a:t>
            </a:r>
            <a:endParaRPr lang="en-US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DBAC2DD-9266-BCCA-B608-46F3BF38D031}"/>
              </a:ext>
            </a:extLst>
          </p:cNvPr>
          <p:cNvCxnSpPr/>
          <p:nvPr/>
        </p:nvCxnSpPr>
        <p:spPr>
          <a:xfrm>
            <a:off x="8574657" y="1846053"/>
            <a:ext cx="690113" cy="2475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Subtitle 2">
            <a:extLst>
              <a:ext uri="{FF2B5EF4-FFF2-40B4-BE49-F238E27FC236}">
                <a16:creationId xmlns:a16="http://schemas.microsoft.com/office/drawing/2014/main" id="{762974A7-F82A-FE26-892C-E2B88AC66704}"/>
              </a:ext>
            </a:extLst>
          </p:cNvPr>
          <p:cNvSpPr txBox="1">
            <a:spLocks/>
          </p:cNvSpPr>
          <p:nvPr/>
        </p:nvSpPr>
        <p:spPr>
          <a:xfrm>
            <a:off x="3012302" y="1460321"/>
            <a:ext cx="10404174" cy="19097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highlight>
                <a:srgbClr val="FF0000"/>
              </a:highlight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B60E221-3261-E601-DD7F-4037074EFBFB}"/>
              </a:ext>
            </a:extLst>
          </p:cNvPr>
          <p:cNvSpPr txBox="1"/>
          <p:nvPr/>
        </p:nvSpPr>
        <p:spPr>
          <a:xfrm>
            <a:off x="8330960" y="4405583"/>
            <a:ext cx="352173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various objectives </a:t>
            </a:r>
          </a:p>
          <a:p>
            <a:r>
              <a:rPr lang="en-US" dirty="0"/>
              <a:t>	- language modeling </a:t>
            </a:r>
          </a:p>
          <a:p>
            <a:r>
              <a:rPr lang="en-US" dirty="0"/>
              <a:t>	- machine translation </a:t>
            </a:r>
          </a:p>
          <a:p>
            <a:r>
              <a:rPr lang="en-US" dirty="0"/>
              <a:t>	- discourse coherence</a:t>
            </a:r>
          </a:p>
        </p:txBody>
      </p:sp>
    </p:spTree>
    <p:extLst>
      <p:ext uri="{BB962C8B-B14F-4D97-AF65-F5344CB8AC3E}">
        <p14:creationId xmlns:p14="http://schemas.microsoft.com/office/powerpoint/2010/main" val="25887166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F760C-5D3A-9460-A83F-C0EDDB7D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502" y="132212"/>
            <a:ext cx="9624921" cy="1489553"/>
          </a:xfrm>
        </p:spPr>
        <p:txBody>
          <a:bodyPr>
            <a:normAutofit/>
          </a:bodyPr>
          <a:lstStyle/>
          <a:p>
            <a:pPr algn="ctr" fontAlgn="base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Self-Attention</a:t>
            </a:r>
            <a:b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</a:br>
            <a:r>
              <a:rPr lang="en-US" sz="4000" i="1" dirty="0">
                <a:solidFill>
                  <a:srgbClr val="222222"/>
                </a:solidFill>
                <a:effectLst/>
                <a:latin typeface="Helvetica Neue"/>
              </a:rPr>
              <a:t>word-level</a:t>
            </a:r>
            <a:endParaRPr lang="en-US" i="1" dirty="0">
              <a:solidFill>
                <a:srgbClr val="222222"/>
              </a:solidFill>
              <a:effectLst/>
              <a:latin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4E5498-41E5-628F-D2B9-E5FD2C5BC7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354" y="2302456"/>
            <a:ext cx="5240884" cy="31408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137F82-243C-9130-E8B5-8AE0A6DB874C}"/>
                  </a:ext>
                </a:extLst>
              </p:cNvPr>
              <p:cNvSpPr txBox="1"/>
              <p:nvPr/>
            </p:nvSpPr>
            <p:spPr>
              <a:xfrm>
                <a:off x="7037780" y="2302456"/>
                <a:ext cx="3978151" cy="29107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dirty="0">
                    <a:solidFill>
                      <a:srgbClr val="70BF41"/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B36AE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 dirty="0">
                            <a:solidFill>
                              <a:srgbClr val="B36AE2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B36AE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rgbClr val="B36AE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 dirty="0">
                            <a:solidFill>
                              <a:srgbClr val="B36AE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rgbClr val="B36AE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solidFill>
                              <a:srgbClr val="B36AE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 dirty="0">
                            <a:solidFill>
                              <a:srgbClr val="B36AE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 dirty="0">
                        <a:solidFill>
                          <a:srgbClr val="B36AE2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rgbClr val="B36AE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B36AE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B36AE2"/>
                            </a:solidFill>
                            <a:latin typeface="Cambria Math" panose="02040503050406030204" pitchFamily="18" charset="0"/>
                          </a:rPr>
                          <m:t>𝑄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B36AE2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rgbClr val="70BF4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B36AE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B36AE2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B36AE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rgbClr val="B36AE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 dirty="0">
                            <a:solidFill>
                              <a:srgbClr val="B36AE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dirty="0">
                            <a:solidFill>
                              <a:srgbClr val="B36AE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>
                            <a:solidFill>
                              <a:srgbClr val="B36AE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i="1" dirty="0">
                            <a:solidFill>
                              <a:srgbClr val="B36AE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 dirty="0">
                        <a:solidFill>
                          <a:srgbClr val="B36AE2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rgbClr val="B36AE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B36AE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B36AE2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  <m:r>
                      <a:rPr lang="en-US" i="1" dirty="0">
                        <a:solidFill>
                          <a:srgbClr val="B36AE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i="1" dirty="0">
                  <a:solidFill>
                    <a:srgbClr val="B36AE2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b="0" dirty="0">
                    <a:solidFill>
                      <a:srgbClr val="B36AE2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rgbClr val="B36AE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rgbClr val="B36AE2"/>
                            </a:solidFill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B36AE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solidFill>
                          <a:srgbClr val="B36AE2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dirty="0" smtClean="0">
                            <a:solidFill>
                              <a:srgbClr val="B36AE2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dirty="0" smtClean="0">
                            <a:solidFill>
                              <a:srgbClr val="B36AE2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rgbClr val="B36AE2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dirty="0" smtClean="0">
                            <a:solidFill>
                              <a:srgbClr val="B36AE2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i="1" dirty="0">
                        <a:solidFill>
                          <a:srgbClr val="B36AE2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b="0" i="1" dirty="0" smtClean="0">
                            <a:solidFill>
                              <a:srgbClr val="B36AE2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solidFill>
                              <a:srgbClr val="B36AE2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dirty="0" smtClean="0">
                            <a:solidFill>
                              <a:srgbClr val="B36AE2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sup>
                    </m:sSup>
                    <m:r>
                      <a:rPr lang="en-US" i="1" dirty="0">
                        <a:solidFill>
                          <a:srgbClr val="B36AE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i="1" dirty="0">
                  <a:solidFill>
                    <a:srgbClr val="B36AE2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i="1" dirty="0"/>
                  <a:t>-&gt; W -&gt; for training</a:t>
                </a:r>
              </a:p>
              <a:p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64</m:t>
                          </m:r>
                        </m:sup>
                      </m:sSup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512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r>
                  <a:rPr lang="en-US" i="1" dirty="0">
                    <a:latin typeface="Cambria Math" panose="02040503050406030204" pitchFamily="18" charset="0"/>
                  </a:rPr>
                  <a:t>-&gt; This is an architecture choice to make the computation of multiheaded attention (mostly) constant.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7137F82-243C-9130-E8B5-8AE0A6DB87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7780" y="2302456"/>
                <a:ext cx="3978151" cy="2910797"/>
              </a:xfrm>
              <a:prstGeom prst="rect">
                <a:avLst/>
              </a:prstGeom>
              <a:blipFill>
                <a:blip r:embed="rId3"/>
                <a:stretch>
                  <a:fillRect l="-1225" r="-613" b="-23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59779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6E5CE-92E2-D357-D4BF-9603D6B184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14600" y="255588"/>
            <a:ext cx="6981825" cy="687387"/>
          </a:xfrm>
        </p:spPr>
        <p:txBody>
          <a:bodyPr>
            <a:normAutofit fontScale="90000"/>
          </a:bodyPr>
          <a:lstStyle/>
          <a:p>
            <a:r>
              <a:rPr lang="en-US" dirty="0"/>
              <a:t>Related work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F01571-3D61-6BF3-C867-56B814CD5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90586" y="1370842"/>
            <a:ext cx="4153856" cy="2315683"/>
          </a:xfrm>
        </p:spPr>
        <p:txBody>
          <a:bodyPr>
            <a:normAutofit lnSpcReduction="10000"/>
          </a:bodyPr>
          <a:lstStyle/>
          <a:p>
            <a:pPr algn="l"/>
            <a:r>
              <a:rPr lang="en-US" b="1" i="0" dirty="0">
                <a:solidFill>
                  <a:srgbClr val="0070C0"/>
                </a:solidFill>
                <a:effectLst/>
                <a:latin typeface="-apple-system"/>
              </a:rPr>
              <a:t>Semi-supervised learning for NLP:</a:t>
            </a:r>
          </a:p>
          <a:p>
            <a:pPr marL="342900" indent="-342900" algn="l">
              <a:buFontTx/>
              <a:buChar char="-"/>
            </a:pPr>
            <a:r>
              <a:rPr lang="en-US" dirty="0"/>
              <a:t>Word embedding (pre-train) -&gt; word-level -&gt; phrase/sentence-level.</a:t>
            </a:r>
          </a:p>
          <a:p>
            <a:pPr marL="342900" indent="-342900" algn="l">
              <a:buFontTx/>
              <a:buChar char="-"/>
            </a:pPr>
            <a:r>
              <a:rPr lang="en-US" dirty="0"/>
              <a:t>Paper -&gt; high-level semantic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DF9B131-6873-0A76-8CB7-D0D4F13DC849}"/>
              </a:ext>
            </a:extLst>
          </p:cNvPr>
          <p:cNvSpPr txBox="1">
            <a:spLocks/>
          </p:cNvSpPr>
          <p:nvPr/>
        </p:nvSpPr>
        <p:spPr>
          <a:xfrm>
            <a:off x="6326155" y="1370842"/>
            <a:ext cx="4955409" cy="212107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>
                <a:solidFill>
                  <a:srgbClr val="0070C0"/>
                </a:solidFill>
              </a:rPr>
              <a:t>Unsupervised pre-training:</a:t>
            </a:r>
          </a:p>
          <a:p>
            <a:pPr algn="l"/>
            <a:r>
              <a:rPr lang="en-US" b="0" i="0" dirty="0">
                <a:effectLst/>
                <a:latin typeface="-apple-system"/>
              </a:rPr>
              <a:t>-    image classification</a:t>
            </a:r>
          </a:p>
          <a:p>
            <a:pPr marL="342900" indent="-342900" algn="l">
              <a:buFontTx/>
              <a:buChar char="-"/>
            </a:pPr>
            <a:r>
              <a:rPr lang="en-US" b="0" i="0" dirty="0">
                <a:effectLst/>
                <a:latin typeface="-apple-system"/>
              </a:rPr>
              <a:t>speech recognition</a:t>
            </a:r>
          </a:p>
          <a:p>
            <a:pPr marL="342900" indent="-342900" algn="l">
              <a:buFontTx/>
              <a:buChar char="-"/>
            </a:pPr>
            <a:r>
              <a:rPr lang="en-US" b="0" i="0" dirty="0">
                <a:effectLst/>
                <a:latin typeface="-apple-system"/>
              </a:rPr>
              <a:t>entity disambiguation</a:t>
            </a:r>
          </a:p>
          <a:p>
            <a:pPr marL="342900" indent="-342900" algn="l">
              <a:buFontTx/>
              <a:buChar char="-"/>
            </a:pPr>
            <a:r>
              <a:rPr lang="en-US" b="0" i="0" dirty="0">
                <a:effectLst/>
                <a:latin typeface="-apple-system"/>
              </a:rPr>
              <a:t>machine translation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F7423C1-EB6E-BE34-AADB-1F975654D2F8}"/>
              </a:ext>
            </a:extLst>
          </p:cNvPr>
          <p:cNvSpPr txBox="1"/>
          <p:nvPr/>
        </p:nvSpPr>
        <p:spPr>
          <a:xfrm>
            <a:off x="2780190" y="4114392"/>
            <a:ext cx="678650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dirty="0">
                <a:solidFill>
                  <a:srgbClr val="0070C0"/>
                </a:solidFill>
              </a:rPr>
              <a:t>Auxiliary training objectives:</a:t>
            </a:r>
          </a:p>
          <a:p>
            <a:pPr marL="285750" indent="-285750" algn="l">
              <a:buFontTx/>
              <a:buChar char="-"/>
            </a:pPr>
            <a:r>
              <a:rPr lang="en-US" sz="2400" b="0" i="0" dirty="0">
                <a:effectLst/>
                <a:latin typeface="-apple-system"/>
              </a:rPr>
              <a:t>Auxiliary unsupervised training objectives -&gt; alternative form of semi-supervised learning</a:t>
            </a:r>
          </a:p>
          <a:p>
            <a:pPr marL="285750" indent="-285750" algn="l">
              <a:buFontTx/>
              <a:buChar char="-"/>
            </a:pPr>
            <a:r>
              <a:rPr lang="en-US" sz="2400" b="0" i="0" dirty="0" err="1">
                <a:effectLst/>
                <a:latin typeface="-apple-system"/>
              </a:rPr>
              <a:t>Cải</a:t>
            </a:r>
            <a:r>
              <a:rPr lang="en-US" sz="2400" b="0" i="0" dirty="0">
                <a:effectLst/>
                <a:latin typeface="-apple-system"/>
              </a:rPr>
              <a:t> </a:t>
            </a:r>
            <a:r>
              <a:rPr lang="en-US" sz="2400" b="0" i="0" dirty="0" err="1">
                <a:effectLst/>
                <a:latin typeface="-apple-system"/>
              </a:rPr>
              <a:t>thiện</a:t>
            </a:r>
            <a:r>
              <a:rPr lang="en-US" sz="2400" b="0" i="0" dirty="0">
                <a:effectLst/>
                <a:latin typeface="-apple-system"/>
              </a:rPr>
              <a:t> </a:t>
            </a:r>
            <a:r>
              <a:rPr lang="en-US" sz="2400" dirty="0"/>
              <a:t>semantic role labeling.</a:t>
            </a:r>
          </a:p>
        </p:txBody>
      </p:sp>
    </p:spTree>
    <p:extLst>
      <p:ext uri="{BB962C8B-B14F-4D97-AF65-F5344CB8AC3E}">
        <p14:creationId xmlns:p14="http://schemas.microsoft.com/office/powerpoint/2010/main" val="24619594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6E5CE-92E2-D357-D4BF-9603D6B184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3692" y="372219"/>
            <a:ext cx="8978840" cy="1077019"/>
          </a:xfrm>
        </p:spPr>
        <p:txBody>
          <a:bodyPr>
            <a:noAutofit/>
          </a:bodyPr>
          <a:lstStyle/>
          <a:p>
            <a:r>
              <a:rPr lang="en-US" sz="4400" dirty="0"/>
              <a:t>Framework</a:t>
            </a:r>
            <a:br>
              <a:rPr lang="en-US" sz="4400" dirty="0"/>
            </a:br>
            <a:r>
              <a:rPr lang="en-US" sz="4400" dirty="0"/>
              <a:t>::Unsupervised pre-training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F01571-3D61-6BF3-C867-56B814CD50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0501" y="1875867"/>
            <a:ext cx="6686925" cy="1380984"/>
          </a:xfrm>
        </p:spPr>
        <p:txBody>
          <a:bodyPr>
            <a:normAutofit/>
          </a:bodyPr>
          <a:lstStyle/>
          <a:p>
            <a:pPr marL="342900" indent="-342900" algn="l">
              <a:buFontTx/>
              <a:buChar char="-"/>
            </a:pPr>
            <a:r>
              <a:rPr lang="en-US" dirty="0"/>
              <a:t>Unsupervised corpus of tokens U = {u1, . . . , un}</a:t>
            </a:r>
          </a:p>
          <a:p>
            <a:pPr marL="342900" indent="-342900" algn="l">
              <a:buFontTx/>
              <a:buChar char="-"/>
            </a:pPr>
            <a:r>
              <a:rPr lang="en-US" dirty="0"/>
              <a:t>Use standard language modeling objective</a:t>
            </a:r>
          </a:p>
          <a:p>
            <a:pPr algn="l"/>
            <a:r>
              <a:rPr lang="en-US" dirty="0"/>
              <a:t>-    Max log </a:t>
            </a:r>
            <a:r>
              <a:rPr lang="en-US" dirty="0" err="1"/>
              <a:t>likehood</a:t>
            </a:r>
            <a:r>
              <a:rPr lang="en-US" dirty="0"/>
              <a:t> (k: context window)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EDF9B131-6873-0A76-8CB7-D0D4F13DC849}"/>
              </a:ext>
            </a:extLst>
          </p:cNvPr>
          <p:cNvSpPr txBox="1">
            <a:spLocks/>
          </p:cNvSpPr>
          <p:nvPr/>
        </p:nvSpPr>
        <p:spPr>
          <a:xfrm>
            <a:off x="520147" y="3786997"/>
            <a:ext cx="6527634" cy="2121079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Char char="-"/>
            </a:pPr>
            <a:r>
              <a:rPr lang="en-US" dirty="0"/>
              <a:t>Use </a:t>
            </a:r>
            <a:r>
              <a:rPr lang="en-US" dirty="0">
                <a:solidFill>
                  <a:schemeClr val="accent1"/>
                </a:solidFill>
              </a:rPr>
              <a:t>a multi-layer Transformer decoder</a:t>
            </a:r>
          </a:p>
          <a:p>
            <a:pPr marL="342900" indent="-342900" algn="l">
              <a:buFontTx/>
              <a:buChar char="-"/>
            </a:pPr>
            <a:r>
              <a:rPr lang="en-US" dirty="0"/>
              <a:t>Use </a:t>
            </a:r>
            <a:r>
              <a:rPr lang="en-US" dirty="0">
                <a:solidFill>
                  <a:schemeClr val="accent1"/>
                </a:solidFill>
              </a:rPr>
              <a:t>multi-headed self-attention operation </a:t>
            </a:r>
            <a:r>
              <a:rPr lang="en-US" dirty="0"/>
              <a:t>followed by </a:t>
            </a:r>
            <a:r>
              <a:rPr lang="en-US" dirty="0">
                <a:solidFill>
                  <a:schemeClr val="accent1"/>
                </a:solidFill>
              </a:rPr>
              <a:t>position-wise feedforward layers </a:t>
            </a:r>
            <a:r>
              <a:rPr lang="en-US" dirty="0">
                <a:solidFill>
                  <a:srgbClr val="FF0000"/>
                </a:solidFill>
              </a:rPr>
              <a:t>-&gt; output: distribution over target tokens</a:t>
            </a:r>
          </a:p>
          <a:p>
            <a:pPr marL="800100" lvl="1" indent="-342900" algn="l">
              <a:buFontTx/>
              <a:buChar char="-"/>
            </a:pPr>
            <a:r>
              <a:rPr lang="pl-PL" dirty="0"/>
              <a:t>U = (u</a:t>
            </a:r>
            <a:r>
              <a:rPr lang="en-US" dirty="0"/>
              <a:t>_{</a:t>
            </a:r>
            <a:r>
              <a:rPr lang="pl-PL" dirty="0"/>
              <a:t>−k</a:t>
            </a:r>
            <a:r>
              <a:rPr lang="en-US" dirty="0"/>
              <a:t>}</a:t>
            </a:r>
            <a:r>
              <a:rPr lang="pl-PL" dirty="0"/>
              <a:t>, . . . , u</a:t>
            </a:r>
            <a:r>
              <a:rPr lang="en-US" dirty="0"/>
              <a:t>_{</a:t>
            </a:r>
            <a:r>
              <a:rPr lang="pl-PL" dirty="0"/>
              <a:t>−1</a:t>
            </a:r>
            <a:r>
              <a:rPr lang="en-US" dirty="0"/>
              <a:t>}</a:t>
            </a:r>
            <a:r>
              <a:rPr lang="pl-PL" dirty="0"/>
              <a:t>)</a:t>
            </a:r>
            <a:r>
              <a:rPr lang="en-US" dirty="0"/>
              <a:t>: context vector </a:t>
            </a:r>
          </a:p>
          <a:p>
            <a:pPr marL="800100" lvl="1" indent="-342900" algn="l">
              <a:buFontTx/>
              <a:buChar char="-"/>
            </a:pPr>
            <a:r>
              <a:rPr lang="en-US" dirty="0"/>
              <a:t>n: num of layers</a:t>
            </a:r>
          </a:p>
          <a:p>
            <a:pPr marL="800100" lvl="1" indent="-342900" algn="l">
              <a:buFontTx/>
              <a:buChar char="-"/>
            </a:pPr>
            <a:r>
              <a:rPr lang="en-US" dirty="0" err="1"/>
              <a:t>W_e</a:t>
            </a:r>
            <a:r>
              <a:rPr lang="en-US" dirty="0"/>
              <a:t>: embedding matrix</a:t>
            </a:r>
          </a:p>
          <a:p>
            <a:pPr marL="800100" lvl="1" indent="-342900" algn="l">
              <a:buFontTx/>
              <a:buChar char="-"/>
            </a:pPr>
            <a:r>
              <a:rPr lang="en-US" dirty="0" err="1"/>
              <a:t>W_p</a:t>
            </a:r>
            <a:r>
              <a:rPr lang="en-US" dirty="0"/>
              <a:t>: position embedding matrix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EEBE22-6274-0555-8BF1-46965BB5E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430" y="2641114"/>
            <a:ext cx="4313294" cy="61727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88D46F6-BB82-7C0D-FAC2-052B85CCCA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0388" y="3785461"/>
            <a:ext cx="4671465" cy="110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2103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6E5CE-92E2-D357-D4BF-9603D6B184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3692" y="354966"/>
            <a:ext cx="8978840" cy="1077019"/>
          </a:xfrm>
        </p:spPr>
        <p:txBody>
          <a:bodyPr>
            <a:noAutofit/>
          </a:bodyPr>
          <a:lstStyle/>
          <a:p>
            <a:r>
              <a:rPr lang="en-US" sz="4400" dirty="0"/>
              <a:t>Framework</a:t>
            </a:r>
            <a:br>
              <a:rPr lang="en-US" sz="4400" dirty="0"/>
            </a:br>
            <a:r>
              <a:rPr lang="en-US" sz="4400" dirty="0"/>
              <a:t>::Supervised fine-tuning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F5F01571-3D61-6BF3-C867-56B814CD504B}"/>
                  </a:ext>
                </a:extLst>
              </p:cNvPr>
              <p:cNvSpPr>
                <a:spLocks noGrp="1"/>
              </p:cNvSpPr>
              <p:nvPr>
                <p:ph type="subTitle" idx="1"/>
              </p:nvPr>
            </p:nvSpPr>
            <p:spPr>
              <a:xfrm>
                <a:off x="440501" y="1875867"/>
                <a:ext cx="7064480" cy="3912458"/>
              </a:xfrm>
            </p:spPr>
            <p:txBody>
              <a:bodyPr>
                <a:normAutofit fontScale="92500" lnSpcReduction="10000"/>
              </a:bodyPr>
              <a:lstStyle/>
              <a:p>
                <a:pPr marL="342900" indent="-342900" algn="l">
                  <a:buFontTx/>
                  <a:buChar char="-"/>
                </a:pPr>
                <a:r>
                  <a:rPr lang="en-US" dirty="0"/>
                  <a:t>Labeled dataset C = {sequence of input tokens: x1 , . . . , </a:t>
                </a:r>
                <a:r>
                  <a:rPr lang="en-US" dirty="0" err="1"/>
                  <a:t>xm</a:t>
                </a:r>
                <a:r>
                  <a:rPr lang="en-US" dirty="0"/>
                  <a:t>; label y}</a:t>
                </a:r>
              </a:p>
              <a:p>
                <a:pPr marL="342900" indent="-342900" algn="l">
                  <a:buFontTx/>
                  <a:buChar char="-"/>
                </a:pPr>
                <a:r>
                  <a:rPr lang="en-US" dirty="0"/>
                  <a:t>Out of </a:t>
                </a:r>
                <a:r>
                  <a:rPr lang="en-US" dirty="0">
                    <a:solidFill>
                      <a:srgbClr val="FF0000"/>
                    </a:solidFill>
                  </a:rPr>
                  <a:t>pre-trained model</a:t>
                </a:r>
                <a:r>
                  <a:rPr lang="en-US" dirty="0"/>
                  <a:t> </a:t>
                </a:r>
              </a:p>
              <a:p>
                <a:pPr lvl="1" algn="l"/>
                <a:r>
                  <a:rPr lang="en-US" dirty="0"/>
                  <a:t>-&gt; In of </a:t>
                </a:r>
                <a:r>
                  <a:rPr lang="pt-BR" dirty="0">
                    <a:solidFill>
                      <a:srgbClr val="FF0000"/>
                    </a:solidFill>
                  </a:rPr>
                  <a:t>final transformer block’s activation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pt-BR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pt-BR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pt-BR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pt-BR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sz="2400" dirty="0"/>
                  <a:t>, fed into an added linear output layer with parameters </a:t>
                </a:r>
                <a:r>
                  <a:rPr lang="en-US" sz="2400" dirty="0" err="1"/>
                  <a:t>W_y</a:t>
                </a:r>
                <a:r>
                  <a:rPr lang="en-US" sz="2400" dirty="0"/>
                  <a:t> to predict y</a:t>
                </a:r>
              </a:p>
              <a:p>
                <a:pPr marL="342900" indent="-342900" algn="l">
                  <a:buFontTx/>
                  <a:buChar char="-"/>
                </a:pPr>
                <a:r>
                  <a:rPr lang="en-US" dirty="0"/>
                  <a:t>Use auxiliary objective:</a:t>
                </a:r>
              </a:p>
              <a:p>
                <a:pPr marL="800100" lvl="1" indent="-342900" algn="l">
                  <a:buFontTx/>
                  <a:buChar char="-"/>
                </a:pPr>
                <a:r>
                  <a:rPr lang="en-US" dirty="0"/>
                  <a:t>Improving generalization of the supervised model.</a:t>
                </a:r>
              </a:p>
              <a:p>
                <a:pPr marL="800100" lvl="1" indent="-342900" algn="l">
                  <a:buFontTx/>
                  <a:buChar char="-"/>
                </a:pPr>
                <a:r>
                  <a:rPr lang="en-US" dirty="0"/>
                  <a:t>Accelerating convergence.</a:t>
                </a:r>
              </a:p>
              <a:p>
                <a:pPr marL="342900" indent="-342900" algn="l">
                  <a:buFontTx/>
                  <a:buChar char="-"/>
                </a:pPr>
                <a:r>
                  <a:rPr lang="en-US" dirty="0"/>
                  <a:t>Extra parameters:</a:t>
                </a:r>
              </a:p>
              <a:p>
                <a:pPr marL="800100" lvl="1" indent="-342900" algn="l">
                  <a:buFontTx/>
                  <a:buChar char="-"/>
                </a:pPr>
                <a:r>
                  <a:rPr lang="en-US" dirty="0" err="1"/>
                  <a:t>W_y</a:t>
                </a:r>
                <a:endParaRPr lang="en-US" dirty="0"/>
              </a:p>
              <a:p>
                <a:pPr marL="800100" lvl="1" indent="-342900" algn="l">
                  <a:buFontTx/>
                  <a:buChar char="-"/>
                </a:pPr>
                <a:r>
                  <a:rPr lang="en-US" dirty="0"/>
                  <a:t>embeddings for delimiter tokens</a:t>
                </a:r>
              </a:p>
              <a:p>
                <a:pPr marL="800100" lvl="1" indent="-342900" algn="l">
                  <a:buFontTx/>
                  <a:buChar char="-"/>
                </a:pPr>
                <a:endParaRPr lang="en-US" dirty="0"/>
              </a:p>
            </p:txBody>
          </p:sp>
        </mc:Choice>
        <mc:Fallback xmlns="">
          <p:sp>
            <p:nvSpPr>
              <p:cNvPr id="3" name="Subtitle 2">
                <a:extLst>
                  <a:ext uri="{FF2B5EF4-FFF2-40B4-BE49-F238E27FC236}">
                    <a16:creationId xmlns:a16="http://schemas.microsoft.com/office/drawing/2014/main" id="{F5F01571-3D61-6BF3-C867-56B814CD50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 idx="1"/>
              </p:nvPr>
            </p:nvSpPr>
            <p:spPr>
              <a:xfrm>
                <a:off x="440501" y="1875867"/>
                <a:ext cx="7064480" cy="3912458"/>
              </a:xfrm>
              <a:blipFill>
                <a:blip r:embed="rId2"/>
                <a:stretch>
                  <a:fillRect l="-1122" t="-2804" b="-1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8D02687C-8015-9CA3-749C-6600C4828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8112" y="2165571"/>
            <a:ext cx="3962743" cy="7773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023191E-0BC1-AB8E-0342-7E0B325D20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8240" y="3051777"/>
            <a:ext cx="3581710" cy="7544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F9FD752-F6D9-B0C3-F13B-7CE213D1D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8112" y="4272390"/>
            <a:ext cx="2972058" cy="457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4867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6E5CE-92E2-D357-D4BF-9603D6B184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23692" y="354966"/>
            <a:ext cx="8978840" cy="1077019"/>
          </a:xfrm>
        </p:spPr>
        <p:txBody>
          <a:bodyPr>
            <a:noAutofit/>
          </a:bodyPr>
          <a:lstStyle/>
          <a:p>
            <a:r>
              <a:rPr lang="en-US" sz="4400" dirty="0"/>
              <a:t>Framework</a:t>
            </a:r>
            <a:br>
              <a:rPr lang="en-US" sz="4400" dirty="0"/>
            </a:br>
            <a:r>
              <a:rPr lang="en-US" sz="4400" dirty="0"/>
              <a:t>::Task-specific input transformations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2D3E9C-B66E-46FE-89E4-6FA7A66DD932}"/>
                  </a:ext>
                </a:extLst>
              </p:cNvPr>
              <p:cNvSpPr txBox="1"/>
              <p:nvPr/>
            </p:nvSpPr>
            <p:spPr>
              <a:xfrm>
                <a:off x="2187246" y="2161719"/>
                <a:ext cx="8069561" cy="286232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Vì pre-train </a:t>
                </a:r>
                <a:r>
                  <a:rPr lang="en-US" dirty="0" err="1"/>
                  <a:t>được</a:t>
                </a:r>
                <a:r>
                  <a:rPr lang="en-US" dirty="0"/>
                  <a:t> </a:t>
                </a:r>
                <a:r>
                  <a:rPr lang="en-US" dirty="0" err="1"/>
                  <a:t>huấn</a:t>
                </a:r>
                <a:r>
                  <a:rPr lang="en-US" dirty="0"/>
                  <a:t> </a:t>
                </a:r>
                <a:r>
                  <a:rPr lang="en-US" dirty="0" err="1"/>
                  <a:t>luyện</a:t>
                </a:r>
                <a:r>
                  <a:rPr lang="en-US" dirty="0"/>
                  <a:t> </a:t>
                </a:r>
                <a:r>
                  <a:rPr lang="en-US" dirty="0" err="1"/>
                  <a:t>trên</a:t>
                </a:r>
                <a:r>
                  <a:rPr lang="en-US" dirty="0"/>
                  <a:t> </a:t>
                </a:r>
                <a:r>
                  <a:rPr lang="en-US" dirty="0" err="1"/>
                  <a:t>chuỗi</a:t>
                </a:r>
                <a:r>
                  <a:rPr lang="en-US" dirty="0"/>
                  <a:t> </a:t>
                </a:r>
                <a:r>
                  <a:rPr lang="en-US" dirty="0" err="1"/>
                  <a:t>liền</a:t>
                </a:r>
                <a:r>
                  <a:rPr lang="en-US" dirty="0"/>
                  <a:t> </a:t>
                </a:r>
                <a:r>
                  <a:rPr lang="en-US" dirty="0" err="1"/>
                  <a:t>kề</a:t>
                </a:r>
                <a:r>
                  <a:rPr lang="en-US" dirty="0"/>
                  <a:t> </a:t>
                </a:r>
                <a:r>
                  <a:rPr lang="en-US" dirty="0" err="1"/>
                  <a:t>vb</a:t>
                </a:r>
                <a:r>
                  <a:rPr lang="en-US" dirty="0"/>
                  <a:t>, </a:t>
                </a:r>
                <a:r>
                  <a:rPr lang="en-US" dirty="0" err="1"/>
                  <a:t>nên</a:t>
                </a:r>
                <a:r>
                  <a:rPr lang="en-US" dirty="0"/>
                  <a:t> </a:t>
                </a:r>
                <a:r>
                  <a:rPr lang="en-US" dirty="0" err="1"/>
                  <a:t>cần</a:t>
                </a:r>
                <a:r>
                  <a:rPr lang="en-US" dirty="0"/>
                  <a:t> </a:t>
                </a:r>
                <a:r>
                  <a:rPr lang="en-US" dirty="0" err="1"/>
                  <a:t>sửa</a:t>
                </a:r>
                <a:r>
                  <a:rPr lang="en-US" dirty="0"/>
                  <a:t> </a:t>
                </a:r>
                <a:r>
                  <a:rPr lang="en-US" dirty="0" err="1"/>
                  <a:t>đổi</a:t>
                </a:r>
                <a:r>
                  <a:rPr lang="en-US" dirty="0"/>
                  <a:t> -&gt; traversal-style (input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dirty="0" err="1"/>
                  <a:t>cấu</a:t>
                </a:r>
                <a:r>
                  <a:rPr lang="en-US" dirty="0"/>
                  <a:t> </a:t>
                </a:r>
                <a:r>
                  <a:rPr lang="en-US" dirty="0" err="1"/>
                  <a:t>trúc</a:t>
                </a:r>
                <a:r>
                  <a:rPr lang="en-US" dirty="0"/>
                  <a:t> -&gt; </a:t>
                </a:r>
                <a:r>
                  <a:rPr lang="en-US" dirty="0" err="1"/>
                  <a:t>chuỗi</a:t>
                </a:r>
                <a:r>
                  <a:rPr lang="en-US" dirty="0"/>
                  <a:t> </a:t>
                </a:r>
                <a:r>
                  <a:rPr lang="en-US" dirty="0" err="1"/>
                  <a:t>sắp</a:t>
                </a:r>
                <a:r>
                  <a:rPr lang="en-US" dirty="0"/>
                  <a:t> </a:t>
                </a:r>
                <a:r>
                  <a:rPr lang="en-US" dirty="0" err="1"/>
                  <a:t>xếp</a:t>
                </a:r>
                <a:r>
                  <a:rPr lang="en-US" dirty="0"/>
                  <a:t> </a:t>
                </a:r>
                <a:r>
                  <a:rPr lang="en-US" dirty="0" err="1"/>
                  <a:t>để</a:t>
                </a:r>
                <a:r>
                  <a:rPr lang="en-US" dirty="0"/>
                  <a:t> pre-train </a:t>
                </a:r>
                <a:r>
                  <a:rPr lang="en-US" dirty="0" err="1"/>
                  <a:t>có</a:t>
                </a:r>
                <a:r>
                  <a:rPr lang="en-US" dirty="0"/>
                  <a:t> </a:t>
                </a:r>
                <a:r>
                  <a:rPr lang="en-US" dirty="0" err="1"/>
                  <a:t>thể</a:t>
                </a:r>
                <a:r>
                  <a:rPr lang="en-US" dirty="0"/>
                  <a:t> </a:t>
                </a:r>
                <a:r>
                  <a:rPr lang="en-US" dirty="0" err="1"/>
                  <a:t>xử</a:t>
                </a:r>
                <a:r>
                  <a:rPr lang="en-US" dirty="0"/>
                  <a:t> </a:t>
                </a:r>
                <a:r>
                  <a:rPr lang="en-US" dirty="0" err="1"/>
                  <a:t>lí</a:t>
                </a:r>
                <a:r>
                  <a:rPr lang="en-US" dirty="0"/>
                  <a:t>):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Classification: directly fine-tune.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Textual entailment: premise p token + delimiter token $ + hypothesis h token.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Similarity (no inherent ordering): contain both (delimiter between) -&gt; process independently -&gt; 2 seq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</m:oMath>
                </a14:m>
                <a:r>
                  <a:rPr lang="en-US" dirty="0"/>
                  <a:t> -&gt; transformer -&gt; + element-wise -&gt; linear.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QA / Reasoning: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input: context document z, question q, set of possible answers {</a:t>
                </a:r>
                <a:r>
                  <a:rPr lang="en-US" dirty="0" err="1"/>
                  <a:t>a_k</a:t>
                </a:r>
                <a:r>
                  <a:rPr lang="en-US" dirty="0"/>
                  <a:t>}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Implement: z + q + $ + each </a:t>
                </a:r>
                <a:r>
                  <a:rPr lang="en-US" dirty="0" err="1"/>
                  <a:t>a_k</a:t>
                </a:r>
                <a:r>
                  <a:rPr lang="en-US" dirty="0"/>
                  <a:t> -&gt; these sequences are processed independently -&gt; transformer -&gt; linear -&gt; </a:t>
                </a:r>
                <a:r>
                  <a:rPr lang="en-US" dirty="0" err="1"/>
                  <a:t>softmax</a:t>
                </a:r>
                <a:r>
                  <a:rPr lang="en-US" dirty="0"/>
                  <a:t> (distribution)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32D3E9C-B66E-46FE-89E4-6FA7A66DD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7246" y="2161719"/>
                <a:ext cx="8069561" cy="2862322"/>
              </a:xfrm>
              <a:prstGeom prst="rect">
                <a:avLst/>
              </a:prstGeom>
              <a:blipFill>
                <a:blip r:embed="rId2"/>
                <a:stretch>
                  <a:fillRect l="-680" t="-1279" r="-76" b="-25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09296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6E5CE-92E2-D357-D4BF-9603D6B184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78030" y="199690"/>
            <a:ext cx="8978840" cy="1240921"/>
          </a:xfrm>
        </p:spPr>
        <p:txBody>
          <a:bodyPr>
            <a:noAutofit/>
          </a:bodyPr>
          <a:lstStyle/>
          <a:p>
            <a:r>
              <a:rPr lang="en-US" sz="4400" dirty="0"/>
              <a:t>Framework</a:t>
            </a:r>
            <a:br>
              <a:rPr lang="en-US" sz="4400" dirty="0"/>
            </a:br>
            <a:r>
              <a:rPr lang="en-US" sz="4400" dirty="0"/>
              <a:t>::Diagram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720E9F8-980C-7D40-4057-97FC8EA11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550" y="1624968"/>
            <a:ext cx="9067800" cy="465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5337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F760C-5D3A-9460-A83F-C0EDDB7D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502" y="132212"/>
            <a:ext cx="9624921" cy="1489553"/>
          </a:xfrm>
        </p:spPr>
        <p:txBody>
          <a:bodyPr>
            <a:normAutofit/>
          </a:bodyPr>
          <a:lstStyle/>
          <a:p>
            <a:pPr algn="ctr" fontAlgn="base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Self-Attention</a:t>
            </a:r>
            <a:b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</a:br>
            <a:r>
              <a:rPr lang="en-US" sz="4000" i="1" dirty="0">
                <a:solidFill>
                  <a:srgbClr val="222222"/>
                </a:solidFill>
                <a:effectLst/>
                <a:latin typeface="Helvetica Neue"/>
              </a:rPr>
              <a:t>word-level</a:t>
            </a:r>
            <a:endParaRPr lang="en-US" sz="4000" b="1" i="0" dirty="0">
              <a:solidFill>
                <a:srgbClr val="222222"/>
              </a:solidFill>
              <a:effectLst/>
              <a:latin typeface="Helvetica Neu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05DD40-75AB-4364-3E4A-6BF6ACE18C32}"/>
                  </a:ext>
                </a:extLst>
              </p:cNvPr>
              <p:cNvSpPr txBox="1"/>
              <p:nvPr/>
            </p:nvSpPr>
            <p:spPr>
              <a:xfrm>
                <a:off x="5588544" y="1563937"/>
                <a:ext cx="6094562" cy="45841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rgbClr val="222222"/>
                    </a:solidFill>
                    <a:latin typeface="Helvetica" panose="020B0604020202020204" pitchFamily="34" charset="0"/>
                  </a:rPr>
                  <a:t>S</a:t>
                </a:r>
                <a:r>
                  <a:rPr lang="en-US" b="1" i="0" dirty="0">
                    <a:solidFill>
                      <a:srgbClr val="222222"/>
                    </a:solidFill>
                    <a:effectLst/>
                    <a:latin typeface="Helvetica" panose="020B0604020202020204" pitchFamily="34" charset="0"/>
                  </a:rPr>
                  <a:t>core: </a:t>
                </a:r>
                <a:r>
                  <a:rPr lang="en-US" b="0" i="0" dirty="0">
                    <a:solidFill>
                      <a:srgbClr val="222222"/>
                    </a:solidFill>
                    <a:effectLst/>
                    <a:latin typeface="Helvetica" panose="020B0604020202020204" pitchFamily="34" charset="0"/>
                  </a:rPr>
                  <a:t>how much focus to place on other parts of the input sentence as we encode a word at a certain position.</a:t>
                </a:r>
              </a:p>
              <a:p>
                <a:endParaRPr lang="en-US" b="0" i="0" dirty="0">
                  <a:solidFill>
                    <a:srgbClr val="222222"/>
                  </a:solidFill>
                  <a:effectLst/>
                  <a:latin typeface="Helvetica" panose="020B0604020202020204" pitchFamily="34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Step 1: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𝑠𝑐𝑜𝑟𝑒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⋅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Step 2: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𝑠𝑐𝑜𝑟𝑒</m:t>
                        </m:r>
                        <m:d>
                          <m:d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dirty="0" err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dirty="0" err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 dirty="0" err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rad>
                          <m:radPr>
                            <m:degHide m:val="on"/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rad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𝑠𝑐𝑜𝑟𝑒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</m:den>
                    </m:f>
                  </m:oMath>
                </a14:m>
                <a:endParaRPr lang="en-US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This leads to having more stable gradients.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b="0" dirty="0"/>
                  <a:t>There could be other possible values here, but this is the default</a:t>
                </a:r>
                <a:r>
                  <a:rPr lang="en-US" dirty="0"/>
                  <a:t>.</a:t>
                </a:r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Step 3: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𝑠𝑜𝑓𝑡𝑚𝑎𝑥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𝑠𝑐𝑜𝑟𝑒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How much each word will be expressed at this position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Step 4: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𝑠𝑜𝑓𝑡𝑚𝑎𝑥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𝑠𝑐𝑜𝑟𝑒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Keep intact the values of the word(s) we want to focus on, and drown-out irrelevant words (by multiplying them by tiny numbers like 0.001, for example).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Step 5: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𝑠𝑢𝑚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𝑠𝑜𝑓𝑡𝑚𝑎𝑥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𝑠𝑐𝑜𝑟𝑒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E05DD40-75AB-4364-3E4A-6BF6ACE18C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544" y="1563937"/>
                <a:ext cx="6094562" cy="4584140"/>
              </a:xfrm>
              <a:prstGeom prst="rect">
                <a:avLst/>
              </a:prstGeom>
              <a:blipFill>
                <a:blip r:embed="rId2"/>
                <a:stretch>
                  <a:fillRect l="-900" t="-798" b="-13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56A8510-26F3-7656-FF7A-833DE83F87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483" y="1492370"/>
            <a:ext cx="4748031" cy="472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1492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F760C-5D3A-9460-A83F-C0EDDB7D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502" y="132212"/>
            <a:ext cx="9624921" cy="1489553"/>
          </a:xfrm>
        </p:spPr>
        <p:txBody>
          <a:bodyPr>
            <a:normAutofit/>
          </a:bodyPr>
          <a:lstStyle/>
          <a:p>
            <a:pPr algn="ctr" fontAlgn="base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Self-Attention</a:t>
            </a:r>
            <a:b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</a:br>
            <a:r>
              <a:rPr lang="en-US" sz="4400" i="1" dirty="0">
                <a:solidFill>
                  <a:srgbClr val="222222"/>
                </a:solidFill>
                <a:effectLst/>
                <a:latin typeface="Helvetica Neue"/>
              </a:rPr>
              <a:t>matrix</a:t>
            </a:r>
            <a:endParaRPr lang="en-US" b="1" i="0" dirty="0">
              <a:solidFill>
                <a:srgbClr val="222222"/>
              </a:solidFill>
              <a:effectLst/>
              <a:latin typeface="Helvetica Neue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192B5B-AA92-5733-A76E-67B8DA5A2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5245" y="2655646"/>
            <a:ext cx="3088220" cy="3565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262E2B7-5A35-2712-E63F-E02E12DA7FB7}"/>
              </a:ext>
            </a:extLst>
          </p:cNvPr>
          <p:cNvSpPr txBox="1"/>
          <p:nvPr/>
        </p:nvSpPr>
        <p:spPr>
          <a:xfrm>
            <a:off x="3048719" y="1890005"/>
            <a:ext cx="6094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Packing embedding vectors -&gt; matrix -&gt; faster process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E01512B-F98C-6E7B-22F0-22C0EC3B65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195" y="3088727"/>
            <a:ext cx="3687058" cy="1991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6289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F760C-5D3A-9460-A83F-C0EDDB7D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502" y="106332"/>
            <a:ext cx="9624921" cy="1489553"/>
          </a:xfrm>
        </p:spPr>
        <p:txBody>
          <a:bodyPr>
            <a:normAutofit/>
          </a:bodyPr>
          <a:lstStyle/>
          <a:p>
            <a:pPr algn="ctr" fontAlgn="base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Self-Attention</a:t>
            </a:r>
            <a:b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</a:br>
            <a:r>
              <a:rPr lang="en-US" sz="4400" i="1" dirty="0">
                <a:solidFill>
                  <a:srgbClr val="222222"/>
                </a:solidFill>
                <a:effectLst/>
                <a:latin typeface="Helvetica Neue"/>
              </a:rPr>
              <a:t>multi-head</a:t>
            </a:r>
            <a:endParaRPr lang="en-US" b="1" i="0" dirty="0">
              <a:solidFill>
                <a:srgbClr val="222222"/>
              </a:solidFill>
              <a:effectLst/>
              <a:latin typeface="Helvetica Neue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62E2B7-5A35-2712-E63F-E02E12DA7FB7}"/>
              </a:ext>
            </a:extLst>
          </p:cNvPr>
          <p:cNvSpPr txBox="1"/>
          <p:nvPr/>
        </p:nvSpPr>
        <p:spPr>
          <a:xfrm>
            <a:off x="1662022" y="5006192"/>
            <a:ext cx="991462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I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" panose="020B0604020202020204" pitchFamily="34" charset="0"/>
              </a:rPr>
              <a:t>mproves the performance: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Expands the model’s ability to focus on different positions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Attention layer multiple “representation subspaces”. Many Q/K/V matrix; after training, each set is used to project the input embeddings (or vectors from lower encoders/decoders) into a different representation subspace.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BD6536-7316-AA79-6329-E8C59D1C6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4" y="1423345"/>
            <a:ext cx="5353763" cy="33441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151F7D8-FC20-0288-6752-F5A298184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4813" y="2116404"/>
            <a:ext cx="4051445" cy="195806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EC90C0-D092-F747-C8B3-E03583D38887}"/>
              </a:ext>
            </a:extLst>
          </p:cNvPr>
          <p:cNvSpPr txBox="1"/>
          <p:nvPr/>
        </p:nvSpPr>
        <p:spPr>
          <a:xfrm>
            <a:off x="6501130" y="1604510"/>
            <a:ext cx="55956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222222"/>
                </a:solidFill>
                <a:latin typeface="Helvetica" panose="020B0604020202020204" pitchFamily="34" charset="0"/>
              </a:rPr>
              <a:t>Học</a:t>
            </a:r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Helvetica" panose="020B0604020202020204" pitchFamily="34" charset="0"/>
              </a:rPr>
              <a:t>các</a:t>
            </a:r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Helvetica" panose="020B0604020202020204" pitchFamily="34" charset="0"/>
              </a:rPr>
              <a:t>quan</a:t>
            </a:r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Helvetica" panose="020B0604020202020204" pitchFamily="34" charset="0"/>
              </a:rPr>
              <a:t>hệ</a:t>
            </a:r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Helvetica" panose="020B0604020202020204" pitchFamily="34" charset="0"/>
              </a:rPr>
              <a:t>khác</a:t>
            </a:r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Helvetica" panose="020B0604020202020204" pitchFamily="34" charset="0"/>
              </a:rPr>
              <a:t>nhau</a:t>
            </a:r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: </a:t>
            </a:r>
            <a:r>
              <a:rPr lang="en-US" dirty="0" err="1">
                <a:solidFill>
                  <a:srgbClr val="222222"/>
                </a:solidFill>
                <a:latin typeface="Helvetica" panose="020B0604020202020204" pitchFamily="34" charset="0"/>
              </a:rPr>
              <a:t>ngữ</a:t>
            </a:r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 </a:t>
            </a:r>
            <a:r>
              <a:rPr lang="en-US" dirty="0" err="1">
                <a:solidFill>
                  <a:srgbClr val="222222"/>
                </a:solidFill>
                <a:latin typeface="Helvetica" panose="020B0604020202020204" pitchFamily="34" charset="0"/>
              </a:rPr>
              <a:t>nghĩa</a:t>
            </a:r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, </a:t>
            </a:r>
            <a:r>
              <a:rPr lang="en-US" dirty="0" err="1">
                <a:solidFill>
                  <a:srgbClr val="222222"/>
                </a:solidFill>
                <a:latin typeface="Helvetica" panose="020B0604020202020204" pitchFamily="34" charset="0"/>
              </a:rPr>
              <a:t>vần</a:t>
            </a:r>
            <a:r>
              <a:rPr lang="en-US" dirty="0">
                <a:solidFill>
                  <a:srgbClr val="222222"/>
                </a:solidFill>
                <a:latin typeface="Helvetica" panose="020B0604020202020204" pitchFamily="34" charset="0"/>
              </a:rPr>
              <a:t>,…</a:t>
            </a:r>
          </a:p>
        </p:txBody>
      </p:sp>
    </p:spTree>
    <p:extLst>
      <p:ext uri="{BB962C8B-B14F-4D97-AF65-F5344CB8AC3E}">
        <p14:creationId xmlns:p14="http://schemas.microsoft.com/office/powerpoint/2010/main" val="3329163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F760C-5D3A-9460-A83F-C0EDDB7D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502" y="106332"/>
            <a:ext cx="9624921" cy="1489553"/>
          </a:xfrm>
        </p:spPr>
        <p:txBody>
          <a:bodyPr>
            <a:normAutofit/>
          </a:bodyPr>
          <a:lstStyle/>
          <a:p>
            <a:pPr algn="ctr" fontAlgn="base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Self-Attention</a:t>
            </a:r>
            <a:b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</a:br>
            <a:r>
              <a:rPr lang="en-US" sz="4400" i="1" dirty="0">
                <a:solidFill>
                  <a:srgbClr val="222222"/>
                </a:solidFill>
                <a:effectLst/>
                <a:latin typeface="Helvetica Neue"/>
              </a:rPr>
              <a:t>multi-head</a:t>
            </a:r>
            <a:endParaRPr lang="en-US" b="1" i="0" dirty="0">
              <a:solidFill>
                <a:srgbClr val="222222"/>
              </a:solidFill>
              <a:effectLst/>
              <a:latin typeface="Helvetica Neue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62E2B7-5A35-2712-E63F-E02E12DA7FB7}"/>
                  </a:ext>
                </a:extLst>
              </p:cNvPr>
              <p:cNvSpPr txBox="1"/>
              <p:nvPr/>
            </p:nvSpPr>
            <p:spPr>
              <a:xfrm>
                <a:off x="2920041" y="1719528"/>
                <a:ext cx="635191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0" i="0" dirty="0">
                    <a:solidFill>
                      <a:srgbClr val="222222"/>
                    </a:solidFill>
                    <a:effectLst/>
                    <a:latin typeface="Helvetica" panose="020B0604020202020204" pitchFamily="34" charset="0"/>
                  </a:rPr>
                  <a:t>Feed-forward layer is not expecting 8 matrix -&gt; multiply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solidFill>
                              <a:srgbClr val="222222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rgbClr val="2222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en-US" b="0" i="1" smtClean="0">
                            <a:solidFill>
                              <a:srgbClr val="222222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A262E2B7-5A35-2712-E63F-E02E12DA7F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0041" y="1719528"/>
                <a:ext cx="6351918" cy="369332"/>
              </a:xfrm>
              <a:prstGeom prst="rect">
                <a:avLst/>
              </a:prstGeom>
              <a:blipFill>
                <a:blip r:embed="rId2"/>
                <a:stretch>
                  <a:fillRect l="-768" t="-9836" b="-229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AD1027E-EA2D-D091-128D-6B052F5F5C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7128" y="2400459"/>
            <a:ext cx="6689226" cy="355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8429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F760C-5D3A-9460-A83F-C0EDDB7D7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502" y="106332"/>
            <a:ext cx="9624921" cy="1489553"/>
          </a:xfrm>
        </p:spPr>
        <p:txBody>
          <a:bodyPr>
            <a:normAutofit/>
          </a:bodyPr>
          <a:lstStyle/>
          <a:p>
            <a:pPr algn="ctr" fontAlgn="base"/>
            <a:r>
              <a:rPr lang="en-US" b="1" i="0" dirty="0">
                <a:solidFill>
                  <a:srgbClr val="222222"/>
                </a:solidFill>
                <a:effectLst/>
                <a:latin typeface="Helvetica Neue"/>
              </a:rPr>
              <a:t>Self-Attention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A1A9B7-9A2C-C8AC-7D5A-ED541C40CD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577" y="1421797"/>
            <a:ext cx="9158288" cy="527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52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4677</TotalTime>
  <Words>1897</Words>
  <Application>Microsoft Office PowerPoint</Application>
  <PresentationFormat>Widescreen</PresentationFormat>
  <Paragraphs>238</Paragraphs>
  <Slides>44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3" baseType="lpstr">
      <vt:lpstr>-apple-system</vt:lpstr>
      <vt:lpstr>Arial</vt:lpstr>
      <vt:lpstr>Bitstream Vera Sans Mono</vt:lpstr>
      <vt:lpstr>Calibri</vt:lpstr>
      <vt:lpstr>Calibri Light</vt:lpstr>
      <vt:lpstr>Cambria Math</vt:lpstr>
      <vt:lpstr>Helvetica</vt:lpstr>
      <vt:lpstr>Helvetica Neue</vt:lpstr>
      <vt:lpstr>Office Theme</vt:lpstr>
      <vt:lpstr>TRANSFORMER ARCHITECTURE</vt:lpstr>
      <vt:lpstr>High-Level Look</vt:lpstr>
      <vt:lpstr>Self-Attention</vt:lpstr>
      <vt:lpstr>Self-Attention word-level</vt:lpstr>
      <vt:lpstr>Self-Attention word-level</vt:lpstr>
      <vt:lpstr>Self-Attention matrix</vt:lpstr>
      <vt:lpstr>Self-Attention multi-head</vt:lpstr>
      <vt:lpstr>Self-Attention multi-head</vt:lpstr>
      <vt:lpstr>Self-Attention</vt:lpstr>
      <vt:lpstr>Self-Attention</vt:lpstr>
      <vt:lpstr>Positional Encoding</vt:lpstr>
      <vt:lpstr>Positional Encoding</vt:lpstr>
      <vt:lpstr>Residuals</vt:lpstr>
      <vt:lpstr>Decoder </vt:lpstr>
      <vt:lpstr>Linear and Softmax Layer</vt:lpstr>
      <vt:lpstr>Loss Function</vt:lpstr>
      <vt:lpstr>Language Model</vt:lpstr>
      <vt:lpstr>Transformers for LM</vt:lpstr>
      <vt:lpstr>GPT2 vs BERT</vt:lpstr>
      <vt:lpstr>Evolution of the Transformer Block Decoder-only block</vt:lpstr>
      <vt:lpstr>GPT2::High-look</vt:lpstr>
      <vt:lpstr>GPT2::Deeper-look::Token-pos-emb</vt:lpstr>
      <vt:lpstr>GPT2::Deeper-look::Blocks</vt:lpstr>
      <vt:lpstr>GPT2::Deeper-look::Self-att</vt:lpstr>
      <vt:lpstr>GPT2::Deeper-look::Output</vt:lpstr>
      <vt:lpstr>Note</vt:lpstr>
      <vt:lpstr>Eval Time: One Token at a Time</vt:lpstr>
      <vt:lpstr>Splitting attention head</vt:lpstr>
      <vt:lpstr>Splitting att-head</vt:lpstr>
      <vt:lpstr>FCNN</vt:lpstr>
      <vt:lpstr>Recap</vt:lpstr>
      <vt:lpstr>Beyond LM</vt:lpstr>
      <vt:lpstr>Beyond LM</vt:lpstr>
      <vt:lpstr>Beyond LM</vt:lpstr>
      <vt:lpstr>Beyond LM</vt:lpstr>
      <vt:lpstr>Beyond LM</vt:lpstr>
      <vt:lpstr>Paper: Improving Language Understanding by Generative Pre-Training OpenAI</vt:lpstr>
      <vt:lpstr>Abstract</vt:lpstr>
      <vt:lpstr>Introduction</vt:lpstr>
      <vt:lpstr>Related work</vt:lpstr>
      <vt:lpstr>Framework ::Unsupervised pre-training</vt:lpstr>
      <vt:lpstr>Framework ::Supervised fine-tuning</vt:lpstr>
      <vt:lpstr>Framework ::Task-specific input transformations</vt:lpstr>
      <vt:lpstr>Framework ::Diagram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Abstract</dc:title>
  <dc:creator>Ngọc Tường Lê</dc:creator>
  <cp:lastModifiedBy>Ngọc Tường Lê</cp:lastModifiedBy>
  <cp:revision>30</cp:revision>
  <dcterms:created xsi:type="dcterms:W3CDTF">2023-08-01T16:45:07Z</dcterms:created>
  <dcterms:modified xsi:type="dcterms:W3CDTF">2023-10-07T18:51:41Z</dcterms:modified>
</cp:coreProperties>
</file>